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comments/modernComment_104_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0B_0.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1E_C9DBE336.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0C_0.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121_723F3013.xml" ContentType="application/vnd.ms-powerpoint.comments+xml"/>
  <Override PartName="/ppt/notesSlides/notesSlide34.xml" ContentType="application/vnd.openxmlformats-officedocument.presentationml.notesSlide+xml"/>
  <Override PartName="/ppt/comments/modernComment_120_2509E815.xml" ContentType="application/vnd.ms-powerpoint.comments+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70" r:id="rId9"/>
    <p:sldId id="264" r:id="rId10"/>
    <p:sldId id="271" r:id="rId11"/>
    <p:sldId id="290" r:id="rId12"/>
    <p:sldId id="272" r:id="rId13"/>
    <p:sldId id="273" r:id="rId14"/>
    <p:sldId id="274" r:id="rId15"/>
    <p:sldId id="275" r:id="rId16"/>
    <p:sldId id="276" r:id="rId17"/>
    <p:sldId id="277" r:id="rId18"/>
    <p:sldId id="265" r:id="rId19"/>
    <p:sldId id="266" r:id="rId20"/>
    <p:sldId id="267" r:id="rId21"/>
    <p:sldId id="278" r:id="rId22"/>
    <p:sldId id="279" r:id="rId23"/>
    <p:sldId id="282" r:id="rId24"/>
    <p:sldId id="283" r:id="rId25"/>
    <p:sldId id="284" r:id="rId26"/>
    <p:sldId id="280" r:id="rId27"/>
    <p:sldId id="286" r:id="rId28"/>
    <p:sldId id="285" r:id="rId29"/>
    <p:sldId id="268" r:id="rId30"/>
    <p:sldId id="292" r:id="rId31"/>
    <p:sldId id="293" r:id="rId32"/>
    <p:sldId id="294" r:id="rId33"/>
    <p:sldId id="289" r:id="rId34"/>
    <p:sldId id="288" r:id="rId35"/>
    <p:sldId id="269" r:id="rId36"/>
  </p:sldIdLst>
  <p:sldSz cx="9144000" cy="5143500" type="screen16x9"/>
  <p:notesSz cx="6858000" cy="9144000"/>
  <p:embeddedFontLst>
    <p:embeddedFont>
      <p:font typeface="Roboto" panose="02000000000000000000" pitchFamily="2" charset="0"/>
      <p:regular r:id="rId38"/>
      <p:bold r:id="rId39"/>
      <p:italic r:id="rId40"/>
      <p:boldItalic r:id="rId41"/>
    </p:embeddedFont>
    <p:embeddedFont>
      <p:font typeface="Roboto Black" panose="02000000000000000000" pitchFamily="2" charset="0"/>
      <p:bold r:id="rId42"/>
      <p:boldItalic r:id="rId43"/>
    </p:embeddedFont>
    <p:embeddedFont>
      <p:font typeface="Roboto Light" panose="02000000000000000000" pitchFamily="2" charset="0"/>
      <p:regular r:id="rId44"/>
      <p:bold r:id="rId45"/>
      <p:italic r:id="rId46"/>
      <p:boldItalic r:id="rId47"/>
    </p:embeddedFont>
    <p:embeddedFont>
      <p:font typeface="Roboto Medium"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72">
          <p15:clr>
            <a:srgbClr val="9AA0A6"/>
          </p15:clr>
        </p15:guide>
        <p15:guide id="4" orient="horz" pos="3195">
          <p15:clr>
            <a:srgbClr val="9AA0A6"/>
          </p15:clr>
        </p15:guide>
        <p15:guide id="5" pos="5688">
          <p15:clr>
            <a:srgbClr val="9AA0A6"/>
          </p15:clr>
        </p15:guide>
        <p15:guide id="6" orient="horz" pos="72">
          <p15:clr>
            <a:srgbClr val="9AA0A6"/>
          </p15:clr>
        </p15:guide>
        <p15:guide id="7" pos="288">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F8F3D6-8E93-EB68-FC35-53A531403006}" name="Vu Truong" initials="VT" userId="S::vu.truong@saigontechnology.com::20887d89-2d38-4007-b9ec-7f5188c3f84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7D17A6-9235-449E-AA1B-E091119B0B85}" v="15" dt="2024-10-31T16:06:47.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86" autoAdjust="0"/>
  </p:normalViewPr>
  <p:slideViewPr>
    <p:cSldViewPr snapToGrid="0">
      <p:cViewPr varScale="1">
        <p:scale>
          <a:sx n="82" d="100"/>
          <a:sy n="82" d="100"/>
        </p:scale>
        <p:origin x="1474" y="67"/>
      </p:cViewPr>
      <p:guideLst>
        <p:guide orient="horz" pos="1620"/>
        <p:guide pos="2880"/>
        <p:guide pos="72"/>
        <p:guide orient="horz" pos="3195"/>
        <p:guide pos="5688"/>
        <p:guide orient="horz" pos="72"/>
        <p:guide pos="2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Truong" userId="S::vu.truong@saigontechnology.com::20887d89-2d38-4007-b9ec-7f5188c3f84b" providerId="AD" clId="Web-{DC3FD7AC-6D2E-2D95-A857-C7C450A22819}"/>
    <pc:docChg chg="mod modSld sldOrd">
      <pc:chgData name="Vu Truong" userId="S::vu.truong@saigontechnology.com::20887d89-2d38-4007-b9ec-7f5188c3f84b" providerId="AD" clId="Web-{DC3FD7AC-6D2E-2D95-A857-C7C450A22819}" dt="2024-09-17T04:40:51.016" v="10" actId="20577"/>
      <pc:docMkLst>
        <pc:docMk/>
      </pc:docMkLst>
      <pc:sldChg chg="modSp">
        <pc:chgData name="Vu Truong" userId="S::vu.truong@saigontechnology.com::20887d89-2d38-4007-b9ec-7f5188c3f84b" providerId="AD" clId="Web-{DC3FD7AC-6D2E-2D95-A857-C7C450A22819}" dt="2024-09-17T04:38:54.605" v="3" actId="20577"/>
        <pc:sldMkLst>
          <pc:docMk/>
          <pc:sldMk cId="0" sldId="259"/>
        </pc:sldMkLst>
        <pc:spChg chg="mod">
          <ac:chgData name="Vu Truong" userId="S::vu.truong@saigontechnology.com::20887d89-2d38-4007-b9ec-7f5188c3f84b" providerId="AD" clId="Web-{DC3FD7AC-6D2E-2D95-A857-C7C450A22819}" dt="2024-09-17T04:38:54.605" v="3" actId="20577"/>
          <ac:spMkLst>
            <pc:docMk/>
            <pc:sldMk cId="0" sldId="259"/>
            <ac:spMk id="101" creationId="{00000000-0000-0000-0000-000000000000}"/>
          </ac:spMkLst>
        </pc:spChg>
      </pc:sldChg>
      <pc:sldChg chg="modSp">
        <pc:chgData name="Vu Truong" userId="S::vu.truong@saigontechnology.com::20887d89-2d38-4007-b9ec-7f5188c3f84b" providerId="AD" clId="Web-{DC3FD7AC-6D2E-2D95-A857-C7C450A22819}" dt="2024-09-17T04:40:51.016" v="10" actId="20577"/>
        <pc:sldMkLst>
          <pc:docMk/>
          <pc:sldMk cId="3947382080" sldId="280"/>
        </pc:sldMkLst>
        <pc:spChg chg="mod">
          <ac:chgData name="Vu Truong" userId="S::vu.truong@saigontechnology.com::20887d89-2d38-4007-b9ec-7f5188c3f84b" providerId="AD" clId="Web-{DC3FD7AC-6D2E-2D95-A857-C7C450A22819}" dt="2024-09-17T04:40:51.016" v="10" actId="20577"/>
          <ac:spMkLst>
            <pc:docMk/>
            <pc:sldMk cId="3947382080" sldId="280"/>
            <ac:spMk id="91" creationId="{00000000-0000-0000-0000-000000000000}"/>
          </ac:spMkLst>
        </pc:spChg>
      </pc:sldChg>
      <pc:sldChg chg="modSp">
        <pc:chgData name="Vu Truong" userId="S::vu.truong@saigontechnology.com::20887d89-2d38-4007-b9ec-7f5188c3f84b" providerId="AD" clId="Web-{DC3FD7AC-6D2E-2D95-A857-C7C450A22819}" dt="2024-09-17T04:40:12.608" v="4" actId="14100"/>
        <pc:sldMkLst>
          <pc:docMk/>
          <pc:sldMk cId="432022409" sldId="284"/>
        </pc:sldMkLst>
        <pc:spChg chg="mod">
          <ac:chgData name="Vu Truong" userId="S::vu.truong@saigontechnology.com::20887d89-2d38-4007-b9ec-7f5188c3f84b" providerId="AD" clId="Web-{DC3FD7AC-6D2E-2D95-A857-C7C450A22819}" dt="2024-09-17T04:40:12.608" v="4" actId="14100"/>
          <ac:spMkLst>
            <pc:docMk/>
            <pc:sldMk cId="432022409" sldId="284"/>
            <ac:spMk id="3" creationId="{32E25867-00B1-7F9A-4D6B-750E7844E8C6}"/>
          </ac:spMkLst>
        </pc:spChg>
      </pc:sldChg>
      <pc:sldChg chg="ord">
        <pc:chgData name="Vu Truong" userId="S::vu.truong@saigontechnology.com::20887d89-2d38-4007-b9ec-7f5188c3f84b" providerId="AD" clId="Web-{DC3FD7AC-6D2E-2D95-A857-C7C450A22819}" dt="2024-09-17T04:40:38.422" v="5"/>
        <pc:sldMkLst>
          <pc:docMk/>
          <pc:sldMk cId="3386630966" sldId="286"/>
        </pc:sldMkLst>
      </pc:sldChg>
    </pc:docChg>
  </pc:docChgLst>
  <pc:docChgLst>
    <pc:chgData name="Vinh Ngo" userId="S::vinh.ngo@saigontechnology.com::9ac29954-bf5f-4f33-9555-30547ef33dcf" providerId="AD" clId="Web-{A7347A14-B43C-1467-93A0-EDDF6747F9F0}"/>
    <pc:docChg chg="modSld">
      <pc:chgData name="Vinh Ngo" userId="S::vinh.ngo@saigontechnology.com::9ac29954-bf5f-4f33-9555-30547ef33dcf" providerId="AD" clId="Web-{A7347A14-B43C-1467-93A0-EDDF6747F9F0}" dt="2024-09-17T04:25:15.567" v="1" actId="1076"/>
      <pc:docMkLst>
        <pc:docMk/>
      </pc:docMkLst>
      <pc:sldChg chg="modSp">
        <pc:chgData name="Vinh Ngo" userId="S::vinh.ngo@saigontechnology.com::9ac29954-bf5f-4f33-9555-30547ef33dcf" providerId="AD" clId="Web-{A7347A14-B43C-1467-93A0-EDDF6747F9F0}" dt="2024-09-17T04:25:15.567" v="1" actId="1076"/>
        <pc:sldMkLst>
          <pc:docMk/>
          <pc:sldMk cId="1736300530" sldId="273"/>
        </pc:sldMkLst>
        <pc:grpChg chg="mod">
          <ac:chgData name="Vinh Ngo" userId="S::vinh.ngo@saigontechnology.com::9ac29954-bf5f-4f33-9555-30547ef33dcf" providerId="AD" clId="Web-{A7347A14-B43C-1467-93A0-EDDF6747F9F0}" dt="2024-09-17T04:25:15.567" v="1" actId="1076"/>
          <ac:grpSpMkLst>
            <pc:docMk/>
            <pc:sldMk cId="1736300530" sldId="273"/>
            <ac:grpSpMk id="176" creationId="{00000000-0000-0000-0000-000000000000}"/>
          </ac:grpSpMkLst>
        </pc:grpChg>
      </pc:sldChg>
    </pc:docChg>
  </pc:docChgLst>
  <pc:docChgLst>
    <pc:chgData name="Vinh Ngo" userId="9ac29954-bf5f-4f33-9555-30547ef33dcf" providerId="ADAL" clId="{CB7D17A6-9235-449E-AA1B-E091119B0B85}"/>
    <pc:docChg chg="undo custSel addSld delSld modSld">
      <pc:chgData name="Vinh Ngo" userId="9ac29954-bf5f-4f33-9555-30547ef33dcf" providerId="ADAL" clId="{CB7D17A6-9235-449E-AA1B-E091119B0B85}" dt="2024-11-01T01:55:19.274" v="404" actId="20577"/>
      <pc:docMkLst>
        <pc:docMk/>
      </pc:docMkLst>
      <pc:sldChg chg="modSp mod">
        <pc:chgData name="Vinh Ngo" userId="9ac29954-bf5f-4f33-9555-30547ef33dcf" providerId="ADAL" clId="{CB7D17A6-9235-449E-AA1B-E091119B0B85}" dt="2024-10-14T15:38:28.817" v="82" actId="14100"/>
        <pc:sldMkLst>
          <pc:docMk/>
          <pc:sldMk cId="0" sldId="256"/>
        </pc:sldMkLst>
        <pc:spChg chg="mod">
          <ac:chgData name="Vinh Ngo" userId="9ac29954-bf5f-4f33-9555-30547ef33dcf" providerId="ADAL" clId="{CB7D17A6-9235-449E-AA1B-E091119B0B85}" dt="2024-10-14T15:38:28.817" v="82" actId="14100"/>
          <ac:spMkLst>
            <pc:docMk/>
            <pc:sldMk cId="0" sldId="256"/>
            <ac:spMk id="58" creationId="{00000000-0000-0000-0000-000000000000}"/>
          </ac:spMkLst>
        </pc:spChg>
      </pc:sldChg>
      <pc:sldChg chg="modSp mod">
        <pc:chgData name="Vinh Ngo" userId="9ac29954-bf5f-4f33-9555-30547ef33dcf" providerId="ADAL" clId="{CB7D17A6-9235-449E-AA1B-E091119B0B85}" dt="2024-10-29T04:06:01.988" v="209" actId="20577"/>
        <pc:sldMkLst>
          <pc:docMk/>
          <pc:sldMk cId="0" sldId="257"/>
        </pc:sldMkLst>
        <pc:spChg chg="mod">
          <ac:chgData name="Vinh Ngo" userId="9ac29954-bf5f-4f33-9555-30547ef33dcf" providerId="ADAL" clId="{CB7D17A6-9235-449E-AA1B-E091119B0B85}" dt="2024-10-29T04:06:01.988" v="209" actId="20577"/>
          <ac:spMkLst>
            <pc:docMk/>
            <pc:sldMk cId="0" sldId="257"/>
            <ac:spMk id="74" creationId="{00000000-0000-0000-0000-000000000000}"/>
          </ac:spMkLst>
        </pc:spChg>
      </pc:sldChg>
      <pc:sldChg chg="modSp mod modNotesTx">
        <pc:chgData name="Vinh Ngo" userId="9ac29954-bf5f-4f33-9555-30547ef33dcf" providerId="ADAL" clId="{CB7D17A6-9235-449E-AA1B-E091119B0B85}" dt="2024-11-01T01:49:05.771" v="384" actId="20577"/>
        <pc:sldMkLst>
          <pc:docMk/>
          <pc:sldMk cId="0" sldId="259"/>
        </pc:sldMkLst>
        <pc:spChg chg="mod">
          <ac:chgData name="Vinh Ngo" userId="9ac29954-bf5f-4f33-9555-30547ef33dcf" providerId="ADAL" clId="{CB7D17A6-9235-449E-AA1B-E091119B0B85}" dt="2024-10-08T03:16:46.696" v="51" actId="948"/>
          <ac:spMkLst>
            <pc:docMk/>
            <pc:sldMk cId="0" sldId="259"/>
            <ac:spMk id="101" creationId="{00000000-0000-0000-0000-000000000000}"/>
          </ac:spMkLst>
        </pc:spChg>
      </pc:sldChg>
      <pc:sldChg chg="modSp mod">
        <pc:chgData name="Vinh Ngo" userId="9ac29954-bf5f-4f33-9555-30547ef33dcf" providerId="ADAL" clId="{CB7D17A6-9235-449E-AA1B-E091119B0B85}" dt="2024-10-08T03:16:01.593" v="49" actId="207"/>
        <pc:sldMkLst>
          <pc:docMk/>
          <pc:sldMk cId="0" sldId="260"/>
        </pc:sldMkLst>
        <pc:spChg chg="mod">
          <ac:chgData name="Vinh Ngo" userId="9ac29954-bf5f-4f33-9555-30547ef33dcf" providerId="ADAL" clId="{CB7D17A6-9235-449E-AA1B-E091119B0B85}" dt="2024-10-08T03:16:01.593" v="49" actId="207"/>
          <ac:spMkLst>
            <pc:docMk/>
            <pc:sldMk cId="0" sldId="260"/>
            <ac:spMk id="111" creationId="{00000000-0000-0000-0000-000000000000}"/>
          </ac:spMkLst>
        </pc:spChg>
      </pc:sldChg>
      <pc:sldChg chg="modSp mod">
        <pc:chgData name="Vinh Ngo" userId="9ac29954-bf5f-4f33-9555-30547ef33dcf" providerId="ADAL" clId="{CB7D17A6-9235-449E-AA1B-E091119B0B85}" dt="2024-10-08T03:17:17.113" v="53" actId="2710"/>
        <pc:sldMkLst>
          <pc:docMk/>
          <pc:sldMk cId="0" sldId="262"/>
        </pc:sldMkLst>
        <pc:spChg chg="mod">
          <ac:chgData name="Vinh Ngo" userId="9ac29954-bf5f-4f33-9555-30547ef33dcf" providerId="ADAL" clId="{CB7D17A6-9235-449E-AA1B-E091119B0B85}" dt="2024-10-08T03:17:17.113" v="53" actId="2710"/>
          <ac:spMkLst>
            <pc:docMk/>
            <pc:sldMk cId="0" sldId="262"/>
            <ac:spMk id="131" creationId="{00000000-0000-0000-0000-000000000000}"/>
          </ac:spMkLst>
        </pc:spChg>
      </pc:sldChg>
      <pc:sldChg chg="modSp del mod modNotesTx">
        <pc:chgData name="Vinh Ngo" userId="9ac29954-bf5f-4f33-9555-30547ef33dcf" providerId="ADAL" clId="{CB7D17A6-9235-449E-AA1B-E091119B0B85}" dt="2024-11-01T01:51:53.070" v="385" actId="47"/>
        <pc:sldMkLst>
          <pc:docMk/>
          <pc:sldMk cId="0" sldId="263"/>
        </pc:sldMkLst>
        <pc:spChg chg="mod">
          <ac:chgData name="Vinh Ngo" userId="9ac29954-bf5f-4f33-9555-30547ef33dcf" providerId="ADAL" clId="{CB7D17A6-9235-449E-AA1B-E091119B0B85}" dt="2024-10-08T03:17:40.142" v="57" actId="2711"/>
          <ac:spMkLst>
            <pc:docMk/>
            <pc:sldMk cId="0" sldId="263"/>
            <ac:spMk id="141" creationId="{00000000-0000-0000-0000-000000000000}"/>
          </ac:spMkLst>
        </pc:spChg>
      </pc:sldChg>
      <pc:sldChg chg="modSp mod">
        <pc:chgData name="Vinh Ngo" userId="9ac29954-bf5f-4f33-9555-30547ef33dcf" providerId="ADAL" clId="{CB7D17A6-9235-449E-AA1B-E091119B0B85}" dt="2024-10-08T03:18:18.566" v="67" actId="2710"/>
        <pc:sldMkLst>
          <pc:docMk/>
          <pc:sldMk cId="0" sldId="265"/>
        </pc:sldMkLst>
        <pc:spChg chg="mod">
          <ac:chgData name="Vinh Ngo" userId="9ac29954-bf5f-4f33-9555-30547ef33dcf" providerId="ADAL" clId="{CB7D17A6-9235-449E-AA1B-E091119B0B85}" dt="2024-10-08T03:18:18.566" v="67" actId="2710"/>
          <ac:spMkLst>
            <pc:docMk/>
            <pc:sldMk cId="0" sldId="265"/>
            <ac:spMk id="161" creationId="{00000000-0000-0000-0000-000000000000}"/>
          </ac:spMkLst>
        </pc:spChg>
      </pc:sldChg>
      <pc:sldChg chg="modSp mod modNotesTx">
        <pc:chgData name="Vinh Ngo" userId="9ac29954-bf5f-4f33-9555-30547ef33dcf" providerId="ADAL" clId="{CB7D17A6-9235-449E-AA1B-E091119B0B85}" dt="2024-11-01T01:55:19.274" v="404" actId="20577"/>
        <pc:sldMkLst>
          <pc:docMk/>
          <pc:sldMk cId="0" sldId="266"/>
        </pc:sldMkLst>
        <pc:spChg chg="mod">
          <ac:chgData name="Vinh Ngo" userId="9ac29954-bf5f-4f33-9555-30547ef33dcf" providerId="ADAL" clId="{CB7D17A6-9235-449E-AA1B-E091119B0B85}" dt="2024-10-08T03:18:27.390" v="70" actId="2710"/>
          <ac:spMkLst>
            <pc:docMk/>
            <pc:sldMk cId="0" sldId="266"/>
            <ac:spMk id="171" creationId="{00000000-0000-0000-0000-000000000000}"/>
          </ac:spMkLst>
        </pc:spChg>
      </pc:sldChg>
      <pc:sldChg chg="modSp mod">
        <pc:chgData name="Vinh Ngo" userId="9ac29954-bf5f-4f33-9555-30547ef33dcf" providerId="ADAL" clId="{CB7D17A6-9235-449E-AA1B-E091119B0B85}" dt="2024-10-08T03:18:31.905" v="71" actId="2710"/>
        <pc:sldMkLst>
          <pc:docMk/>
          <pc:sldMk cId="0" sldId="267"/>
        </pc:sldMkLst>
        <pc:spChg chg="mod">
          <ac:chgData name="Vinh Ngo" userId="9ac29954-bf5f-4f33-9555-30547ef33dcf" providerId="ADAL" clId="{CB7D17A6-9235-449E-AA1B-E091119B0B85}" dt="2024-10-08T03:09:43.240" v="21" actId="14100"/>
          <ac:spMkLst>
            <pc:docMk/>
            <pc:sldMk cId="0" sldId="267"/>
            <ac:spMk id="180" creationId="{00000000-0000-0000-0000-000000000000}"/>
          </ac:spMkLst>
        </pc:spChg>
        <pc:spChg chg="mod">
          <ac:chgData name="Vinh Ngo" userId="9ac29954-bf5f-4f33-9555-30547ef33dcf" providerId="ADAL" clId="{CB7D17A6-9235-449E-AA1B-E091119B0B85}" dt="2024-10-08T03:18:31.905" v="71" actId="2710"/>
          <ac:spMkLst>
            <pc:docMk/>
            <pc:sldMk cId="0" sldId="267"/>
            <ac:spMk id="181" creationId="{00000000-0000-0000-0000-000000000000}"/>
          </ac:spMkLst>
        </pc:spChg>
      </pc:sldChg>
      <pc:sldChg chg="modSp mod">
        <pc:chgData name="Vinh Ngo" userId="9ac29954-bf5f-4f33-9555-30547ef33dcf" providerId="ADAL" clId="{CB7D17A6-9235-449E-AA1B-E091119B0B85}" dt="2024-10-14T15:42:56.228" v="91" actId="20577"/>
        <pc:sldMkLst>
          <pc:docMk/>
          <pc:sldMk cId="0" sldId="268"/>
        </pc:sldMkLst>
        <pc:spChg chg="mod">
          <ac:chgData name="Vinh Ngo" userId="9ac29954-bf5f-4f33-9555-30547ef33dcf" providerId="ADAL" clId="{CB7D17A6-9235-449E-AA1B-E091119B0B85}" dt="2024-10-14T15:42:56.228" v="91" actId="20577"/>
          <ac:spMkLst>
            <pc:docMk/>
            <pc:sldMk cId="0" sldId="268"/>
            <ac:spMk id="188" creationId="{00000000-0000-0000-0000-000000000000}"/>
          </ac:spMkLst>
        </pc:spChg>
      </pc:sldChg>
      <pc:sldChg chg="addSp delSp modSp mod">
        <pc:chgData name="Vinh Ngo" userId="9ac29954-bf5f-4f33-9555-30547ef33dcf" providerId="ADAL" clId="{CB7D17A6-9235-449E-AA1B-E091119B0B85}" dt="2024-10-14T23:04:46.430" v="196" actId="1076"/>
        <pc:sldMkLst>
          <pc:docMk/>
          <pc:sldMk cId="424594521" sldId="271"/>
        </pc:sldMkLst>
        <pc:spChg chg="del mod">
          <ac:chgData name="Vinh Ngo" userId="9ac29954-bf5f-4f33-9555-30547ef33dcf" providerId="ADAL" clId="{CB7D17A6-9235-449E-AA1B-E091119B0B85}" dt="2024-10-14T23:04:17.151" v="194" actId="478"/>
          <ac:spMkLst>
            <pc:docMk/>
            <pc:sldMk cId="424594521" sldId="271"/>
            <ac:spMk id="181" creationId="{00000000-0000-0000-0000-000000000000}"/>
          </ac:spMkLst>
        </pc:spChg>
        <pc:picChg chg="add mod">
          <ac:chgData name="Vinh Ngo" userId="9ac29954-bf5f-4f33-9555-30547ef33dcf" providerId="ADAL" clId="{CB7D17A6-9235-449E-AA1B-E091119B0B85}" dt="2024-10-14T23:04:46.430" v="196" actId="1076"/>
          <ac:picMkLst>
            <pc:docMk/>
            <pc:sldMk cId="424594521" sldId="271"/>
            <ac:picMk id="1026" creationId="{A091B1C0-D053-CDCB-BC69-6316A666C9D0}"/>
          </ac:picMkLst>
        </pc:picChg>
      </pc:sldChg>
      <pc:sldChg chg="modNotesTx">
        <pc:chgData name="Vinh Ngo" userId="9ac29954-bf5f-4f33-9555-30547ef33dcf" providerId="ADAL" clId="{CB7D17A6-9235-449E-AA1B-E091119B0B85}" dt="2024-10-14T23:07:41.895" v="197" actId="20577"/>
        <pc:sldMkLst>
          <pc:docMk/>
          <pc:sldMk cId="495289876" sldId="272"/>
        </pc:sldMkLst>
      </pc:sldChg>
      <pc:sldChg chg="modSp mod">
        <pc:chgData name="Vinh Ngo" userId="9ac29954-bf5f-4f33-9555-30547ef33dcf" providerId="ADAL" clId="{CB7D17A6-9235-449E-AA1B-E091119B0B85}" dt="2024-10-08T03:19:04.340" v="73" actId="2711"/>
        <pc:sldMkLst>
          <pc:docMk/>
          <pc:sldMk cId="1756851257" sldId="285"/>
        </pc:sldMkLst>
        <pc:spChg chg="mod">
          <ac:chgData name="Vinh Ngo" userId="9ac29954-bf5f-4f33-9555-30547ef33dcf" providerId="ADAL" clId="{CB7D17A6-9235-449E-AA1B-E091119B0B85}" dt="2024-10-08T03:19:04.340" v="73" actId="2711"/>
          <ac:spMkLst>
            <pc:docMk/>
            <pc:sldMk cId="1756851257" sldId="285"/>
            <ac:spMk id="161" creationId="{00000000-0000-0000-0000-000000000000}"/>
          </ac:spMkLst>
        </pc:spChg>
      </pc:sldChg>
      <pc:sldChg chg="modSp mod">
        <pc:chgData name="Vinh Ngo" userId="9ac29954-bf5f-4f33-9555-30547ef33dcf" providerId="ADAL" clId="{CB7D17A6-9235-449E-AA1B-E091119B0B85}" dt="2024-10-08T03:18:55.781" v="72" actId="2711"/>
        <pc:sldMkLst>
          <pc:docMk/>
          <pc:sldMk cId="3386630966" sldId="286"/>
        </pc:sldMkLst>
        <pc:spChg chg="mod">
          <ac:chgData name="Vinh Ngo" userId="9ac29954-bf5f-4f33-9555-30547ef33dcf" providerId="ADAL" clId="{CB7D17A6-9235-449E-AA1B-E091119B0B85}" dt="2024-10-08T03:18:55.781" v="72" actId="2711"/>
          <ac:spMkLst>
            <pc:docMk/>
            <pc:sldMk cId="3386630966" sldId="286"/>
            <ac:spMk id="161" creationId="{00000000-0000-0000-0000-000000000000}"/>
          </ac:spMkLst>
        </pc:spChg>
      </pc:sldChg>
      <pc:sldChg chg="add del">
        <pc:chgData name="Vinh Ngo" userId="9ac29954-bf5f-4f33-9555-30547ef33dcf" providerId="ADAL" clId="{CB7D17A6-9235-449E-AA1B-E091119B0B85}" dt="2024-10-14T15:43:07.980" v="93" actId="47"/>
        <pc:sldMkLst>
          <pc:docMk/>
          <pc:sldMk cId="2188021816" sldId="287"/>
        </pc:sldMkLst>
      </pc:sldChg>
      <pc:sldChg chg="add">
        <pc:chgData name="Vinh Ngo" userId="9ac29954-bf5f-4f33-9555-30547ef33dcf" providerId="ADAL" clId="{CB7D17A6-9235-449E-AA1B-E091119B0B85}" dt="2024-10-14T15:43:00.997" v="92"/>
        <pc:sldMkLst>
          <pc:docMk/>
          <pc:sldMk cId="621406229" sldId="288"/>
        </pc:sldMkLst>
      </pc:sldChg>
      <pc:sldChg chg="modSp add mod">
        <pc:chgData name="Vinh Ngo" userId="9ac29954-bf5f-4f33-9555-30547ef33dcf" providerId="ADAL" clId="{CB7D17A6-9235-449E-AA1B-E091119B0B85}" dt="2024-10-14T16:24:50.393" v="149" actId="20577"/>
        <pc:sldMkLst>
          <pc:docMk/>
          <pc:sldMk cId="1916743699" sldId="289"/>
        </pc:sldMkLst>
        <pc:spChg chg="mod">
          <ac:chgData name="Vinh Ngo" userId="9ac29954-bf5f-4f33-9555-30547ef33dcf" providerId="ADAL" clId="{CB7D17A6-9235-449E-AA1B-E091119B0B85}" dt="2024-10-14T16:24:50.393" v="149" actId="20577"/>
          <ac:spMkLst>
            <pc:docMk/>
            <pc:sldMk cId="1916743699" sldId="289"/>
            <ac:spMk id="160" creationId="{F1268FB3-79F8-B50B-289F-6C77A157AB3E}"/>
          </ac:spMkLst>
        </pc:spChg>
        <pc:spChg chg="mod">
          <ac:chgData name="Vinh Ngo" userId="9ac29954-bf5f-4f33-9555-30547ef33dcf" providerId="ADAL" clId="{CB7D17A6-9235-449E-AA1B-E091119B0B85}" dt="2024-10-14T15:53:43.170" v="143" actId="207"/>
          <ac:spMkLst>
            <pc:docMk/>
            <pc:sldMk cId="1916743699" sldId="289"/>
            <ac:spMk id="161" creationId="{672D7D3A-E7B9-B210-14BC-0EDC93C55F8F}"/>
          </ac:spMkLst>
        </pc:spChg>
      </pc:sldChg>
      <pc:sldChg chg="add">
        <pc:chgData name="Vinh Ngo" userId="9ac29954-bf5f-4f33-9555-30547ef33dcf" providerId="ADAL" clId="{CB7D17A6-9235-449E-AA1B-E091119B0B85}" dt="2024-10-14T23:04:11.149" v="193"/>
        <pc:sldMkLst>
          <pc:docMk/>
          <pc:sldMk cId="628903057" sldId="290"/>
        </pc:sldMkLst>
      </pc:sldChg>
      <pc:sldChg chg="add del">
        <pc:chgData name="Vinh Ngo" userId="9ac29954-bf5f-4f33-9555-30547ef33dcf" providerId="ADAL" clId="{CB7D17A6-9235-449E-AA1B-E091119B0B85}" dt="2024-10-31T16:05:25.926" v="212" actId="47"/>
        <pc:sldMkLst>
          <pc:docMk/>
          <pc:sldMk cId="4180338477" sldId="291"/>
        </pc:sldMkLst>
      </pc:sldChg>
      <pc:sldChg chg="addSp delSp modSp add mod">
        <pc:chgData name="Vinh Ngo" userId="9ac29954-bf5f-4f33-9555-30547ef33dcf" providerId="ADAL" clId="{CB7D17A6-9235-449E-AA1B-E091119B0B85}" dt="2024-10-31T16:06:13.789" v="248" actId="22"/>
        <pc:sldMkLst>
          <pc:docMk/>
          <pc:sldMk cId="1530966522" sldId="292"/>
        </pc:sldMkLst>
        <pc:spChg chg="mod">
          <ac:chgData name="Vinh Ngo" userId="9ac29954-bf5f-4f33-9555-30547ef33dcf" providerId="ADAL" clId="{CB7D17A6-9235-449E-AA1B-E091119B0B85}" dt="2024-10-31T16:06:09.581" v="246" actId="20577"/>
          <ac:spMkLst>
            <pc:docMk/>
            <pc:sldMk cId="1530966522" sldId="292"/>
            <ac:spMk id="160" creationId="{4FC30870-B3C0-4D2A-62F9-23E11ED2CA6B}"/>
          </ac:spMkLst>
        </pc:spChg>
        <pc:spChg chg="del mod">
          <ac:chgData name="Vinh Ngo" userId="9ac29954-bf5f-4f33-9555-30547ef33dcf" providerId="ADAL" clId="{CB7D17A6-9235-449E-AA1B-E091119B0B85}" dt="2024-10-31T16:05:58.454" v="243"/>
          <ac:spMkLst>
            <pc:docMk/>
            <pc:sldMk cId="1530966522" sldId="292"/>
            <ac:spMk id="161" creationId="{09AB08CF-452A-B6D8-C89B-F1EAE9F73CD3}"/>
          </ac:spMkLst>
        </pc:spChg>
        <pc:picChg chg="add mod">
          <ac:chgData name="Vinh Ngo" userId="9ac29954-bf5f-4f33-9555-30547ef33dcf" providerId="ADAL" clId="{CB7D17A6-9235-449E-AA1B-E091119B0B85}" dt="2024-10-31T16:05:56.878" v="241" actId="1076"/>
          <ac:picMkLst>
            <pc:docMk/>
            <pc:sldMk cId="1530966522" sldId="292"/>
            <ac:picMk id="3" creationId="{25D5A6F5-19CA-6BAF-BBEB-60A148EEFF31}"/>
          </ac:picMkLst>
        </pc:picChg>
        <pc:picChg chg="add del">
          <ac:chgData name="Vinh Ngo" userId="9ac29954-bf5f-4f33-9555-30547ef33dcf" providerId="ADAL" clId="{CB7D17A6-9235-449E-AA1B-E091119B0B85}" dt="2024-10-31T16:06:13.789" v="248" actId="22"/>
          <ac:picMkLst>
            <pc:docMk/>
            <pc:sldMk cId="1530966522" sldId="292"/>
            <ac:picMk id="5" creationId="{71C7B6E2-9518-0B20-4C2E-F2CC03F1D9D4}"/>
          </ac:picMkLst>
        </pc:picChg>
      </pc:sldChg>
      <pc:sldChg chg="addSp delSp modSp add mod">
        <pc:chgData name="Vinh Ngo" userId="9ac29954-bf5f-4f33-9555-30547ef33dcf" providerId="ADAL" clId="{CB7D17A6-9235-449E-AA1B-E091119B0B85}" dt="2024-10-31T16:06:45.639" v="253" actId="1076"/>
        <pc:sldMkLst>
          <pc:docMk/>
          <pc:sldMk cId="932817657" sldId="293"/>
        </pc:sldMkLst>
        <pc:picChg chg="del">
          <ac:chgData name="Vinh Ngo" userId="9ac29954-bf5f-4f33-9555-30547ef33dcf" providerId="ADAL" clId="{CB7D17A6-9235-449E-AA1B-E091119B0B85}" dt="2024-10-31T16:06:39.947" v="250" actId="478"/>
          <ac:picMkLst>
            <pc:docMk/>
            <pc:sldMk cId="932817657" sldId="293"/>
            <ac:picMk id="3" creationId="{3CA294C1-8A5A-408C-619D-EE1BB3A28813}"/>
          </ac:picMkLst>
        </pc:picChg>
        <pc:picChg chg="add mod">
          <ac:chgData name="Vinh Ngo" userId="9ac29954-bf5f-4f33-9555-30547ef33dcf" providerId="ADAL" clId="{CB7D17A6-9235-449E-AA1B-E091119B0B85}" dt="2024-10-31T16:06:45.639" v="253" actId="1076"/>
          <ac:picMkLst>
            <pc:docMk/>
            <pc:sldMk cId="932817657" sldId="293"/>
            <ac:picMk id="4" creationId="{6D6B9A8C-58C6-0C13-B4CF-8683C31BA87D}"/>
          </ac:picMkLst>
        </pc:picChg>
      </pc:sldChg>
      <pc:sldChg chg="addSp delSp modSp add mod">
        <pc:chgData name="Vinh Ngo" userId="9ac29954-bf5f-4f33-9555-30547ef33dcf" providerId="ADAL" clId="{CB7D17A6-9235-449E-AA1B-E091119B0B85}" dt="2024-10-31T16:07:14.880" v="259" actId="1076"/>
        <pc:sldMkLst>
          <pc:docMk/>
          <pc:sldMk cId="4081562541" sldId="294"/>
        </pc:sldMkLst>
        <pc:picChg chg="add mod">
          <ac:chgData name="Vinh Ngo" userId="9ac29954-bf5f-4f33-9555-30547ef33dcf" providerId="ADAL" clId="{CB7D17A6-9235-449E-AA1B-E091119B0B85}" dt="2024-10-31T16:07:14.880" v="259" actId="1076"/>
          <ac:picMkLst>
            <pc:docMk/>
            <pc:sldMk cId="4081562541" sldId="294"/>
            <ac:picMk id="3" creationId="{442B45C8-ACB7-6D8F-AA47-F2C56E73334B}"/>
          </ac:picMkLst>
        </pc:picChg>
        <pc:picChg chg="del">
          <ac:chgData name="Vinh Ngo" userId="9ac29954-bf5f-4f33-9555-30547ef33dcf" providerId="ADAL" clId="{CB7D17A6-9235-449E-AA1B-E091119B0B85}" dt="2024-10-31T16:06:50.131" v="255" actId="478"/>
          <ac:picMkLst>
            <pc:docMk/>
            <pc:sldMk cId="4081562541" sldId="294"/>
            <ac:picMk id="4" creationId="{F56CDBD1-B8B2-09D7-1D97-F5D44ACB4095}"/>
          </ac:picMkLst>
        </pc:picChg>
      </pc:sldChg>
    </pc:docChg>
  </pc:docChgLst>
</pc:chgInfo>
</file>

<file path=ppt/comments/modernComment_103_0.xml><?xml version="1.0" encoding="utf-8"?>
<p188:cmLst xmlns:a="http://schemas.openxmlformats.org/drawingml/2006/main" xmlns:r="http://schemas.openxmlformats.org/officeDocument/2006/relationships" xmlns:p188="http://schemas.microsoft.com/office/powerpoint/2018/8/main">
  <p188:cm id="{5720D372-F61D-48F2-921F-D4941D49DFB0}" authorId="{9AF8F3D6-8E93-EB68-FC35-53A531403006}" created="2024-09-17T04:27:52.660">
    <ac:deMkLst xmlns:ac="http://schemas.microsoft.com/office/drawing/2013/main/command">
      <pc:docMk xmlns:pc="http://schemas.microsoft.com/office/powerpoint/2013/main/command"/>
      <pc:sldMk xmlns:pc="http://schemas.microsoft.com/office/powerpoint/2013/main/command" cId="0" sldId="259"/>
      <ac:spMk id="101" creationId="{00000000-0000-0000-0000-000000000000}"/>
    </ac:deMkLst>
    <p188:txBody>
      <a:bodyPr/>
      <a:lstStyle/>
      <a:p>
        <a:r>
          <a:rPr lang="en-US"/>
          <a:t>Giảm font size, tăng line space</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C292566A-E64D-4F06-A489-E0E3E1CDEF75}" authorId="{9AF8F3D6-8E93-EB68-FC35-53A531403006}" created="2024-09-17T04:28:36.240">
    <ac:deMkLst xmlns:ac="http://schemas.microsoft.com/office/drawing/2013/main/command">
      <pc:docMk xmlns:pc="http://schemas.microsoft.com/office/powerpoint/2013/main/command"/>
      <pc:sldMk xmlns:pc="http://schemas.microsoft.com/office/powerpoint/2013/main/command" cId="0" sldId="260"/>
      <ac:spMk id="111" creationId="{00000000-0000-0000-0000-000000000000}"/>
    </ac:deMkLst>
    <p188:txBody>
      <a:bodyPr/>
      <a:lstStyle/>
      <a:p>
        <a:r>
          <a:rPr lang="en-US"/>
          <a:t>Format</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9C7E357D-FF3F-4D1B-B26B-748784D2C81B}" authorId="{9AF8F3D6-8E93-EB68-FC35-53A531403006}" created="2024-09-17T04:30:03.524">
    <pc:sldMkLst xmlns:pc="http://schemas.microsoft.com/office/powerpoint/2013/main/command">
      <pc:docMk/>
      <pc:sldMk cId="0" sldId="267"/>
    </pc:sldMkLst>
    <p188:txBody>
      <a:bodyPr/>
      <a:lstStyle/>
      <a:p>
        <a:r>
          <a:rPr lang="en-US"/>
          <a:t>This slide is copied from Channel</a:t>
        </a:r>
      </a:p>
    </p188:txBody>
  </p188:cm>
</p188:cmLst>
</file>

<file path=ppt/comments/modernComment_10C_0.xml><?xml version="1.0" encoding="utf-8"?>
<p188:cmLst xmlns:a="http://schemas.openxmlformats.org/drawingml/2006/main" xmlns:r="http://schemas.openxmlformats.org/officeDocument/2006/relationships" xmlns:p188="http://schemas.microsoft.com/office/powerpoint/2018/8/main">
  <p188:cm id="{43F08570-DAA9-41DA-BF3B-1A09C7FA0E59}" authorId="{9AF8F3D6-8E93-EB68-FC35-53A531403006}" created="2024-09-17T04:40:33.671">
    <pc:sldMkLst xmlns:pc="http://schemas.microsoft.com/office/powerpoint/2013/main/command">
      <pc:docMk/>
      <pc:sldMk cId="0" sldId="268"/>
    </pc:sldMkLst>
    <p188:replyLst>
      <p188:reply id="{3BB901D2-8C70-4819-9CC9-0683EB97EBD6}" authorId="{9AF8F3D6-8E93-EB68-FC35-53A531403006}" created="2024-09-17T04:42:20.331">
        <p188:txBody>
          <a:bodyPr/>
          <a:lstStyle/>
          <a:p>
            <a:r>
              <a:rPr lang="en-US"/>
              <a:t>Add slide for Demo &amp; Code first </a:t>
            </a:r>
          </a:p>
        </p188:txBody>
      </p188:reply>
    </p188:replyLst>
    <p188:txBody>
      <a:bodyPr/>
      <a:lstStyle/>
      <a:p>
        <a:r>
          <a:rPr lang="en-US"/>
          <a:t>Missing: References</a:t>
        </a:r>
      </a:p>
    </p188:txBody>
  </p188:cm>
</p188:cmLst>
</file>

<file path=ppt/comments/modernComment_11E_C9DBE336.xml><?xml version="1.0" encoding="utf-8"?>
<p188:cmLst xmlns:a="http://schemas.openxmlformats.org/drawingml/2006/main" xmlns:r="http://schemas.openxmlformats.org/officeDocument/2006/relationships" xmlns:p188="http://schemas.microsoft.com/office/powerpoint/2018/8/main">
  <p188:cm id="{CB6F6F87-D890-44C0-956A-BD50BD920930}" authorId="{9AF8F3D6-8E93-EB68-FC35-53A531403006}" status="resolved" created="2024-09-17T04:38:11.198" complete="100000">
    <pc:sldMkLst xmlns:pc="http://schemas.microsoft.com/office/powerpoint/2013/main/command">
      <pc:docMk/>
      <pc:sldMk cId="3386630966" sldId="286"/>
    </pc:sldMkLst>
    <p188:txBody>
      <a:bodyPr/>
      <a:lstStyle/>
      <a:p>
        <a:r>
          <a:rPr lang="en-US"/>
          <a:t>Pros should be before Cons</a:t>
        </a:r>
      </a:p>
    </p188:txBody>
  </p188:cm>
</p188:cmLst>
</file>

<file path=ppt/comments/modernComment_120_2509E815.xml><?xml version="1.0" encoding="utf-8"?>
<p188:cmLst xmlns:a="http://schemas.openxmlformats.org/drawingml/2006/main" xmlns:r="http://schemas.openxmlformats.org/officeDocument/2006/relationships" xmlns:p188="http://schemas.microsoft.com/office/powerpoint/2018/8/main">
  <p188:cm id="{72F76B26-CA81-4416-8777-9BAB0A3EFCC9}" authorId="{9AF8F3D6-8E93-EB68-FC35-53A531403006}" created="2024-09-17T04:40:33.671">
    <pc:sldMkLst xmlns:pc="http://schemas.microsoft.com/office/powerpoint/2013/main/command">
      <pc:docMk/>
      <pc:sldMk cId="0" sldId="268"/>
    </pc:sldMkLst>
    <p188:replyLst>
      <p188:reply id="{3BB901D2-8C70-4819-9CC9-0683EB97EBD6}" authorId="{9AF8F3D6-8E93-EB68-FC35-53A531403006}" created="2024-09-17T04:42:20.331">
        <p188:txBody>
          <a:bodyPr/>
          <a:lstStyle/>
          <a:p>
            <a:r>
              <a:rPr lang="en-US"/>
              <a:t>Add slide for Demo &amp; Code first </a:t>
            </a:r>
          </a:p>
        </p188:txBody>
      </p188:reply>
    </p188:replyLst>
    <p188:txBody>
      <a:bodyPr/>
      <a:lstStyle/>
      <a:p>
        <a:r>
          <a:rPr lang="en-US"/>
          <a:t>Missing: References</a:t>
        </a:r>
      </a:p>
    </p188:txBody>
  </p188:cm>
</p188:cmLst>
</file>

<file path=ppt/comments/modernComment_121_723F3013.xml><?xml version="1.0" encoding="utf-8"?>
<p188:cmLst xmlns:a="http://schemas.openxmlformats.org/drawingml/2006/main" xmlns:r="http://schemas.openxmlformats.org/officeDocument/2006/relationships" xmlns:p188="http://schemas.microsoft.com/office/powerpoint/2018/8/main">
  <p188:cm id="{447FE0B7-0E12-4C18-A666-BF2E755AF5FD}" authorId="{9AF8F3D6-8E93-EB68-FC35-53A531403006}" status="resolved" created="2024-09-17T04:38:11.198">
    <pc:sldMkLst xmlns:pc="http://schemas.microsoft.com/office/powerpoint/2013/main/command">
      <pc:docMk/>
      <pc:sldMk cId="3386630966" sldId="286"/>
    </pc:sldMkLst>
    <p188:txBody>
      <a:bodyPr/>
      <a:lstStyle/>
      <a:p>
        <a:r>
          <a:rPr lang="en-US"/>
          <a:t>Pros should be before Cons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How gRPC deals with closing a channel is language dependent. Some languages also permit querying channel state.</a:t>
            </a:r>
            <a:endParaRPr/>
          </a:p>
        </p:txBody>
      </p:sp>
    </p:spTree>
    <p:extLst>
      <p:ext uri="{BB962C8B-B14F-4D97-AF65-F5344CB8AC3E}">
        <p14:creationId xmlns:p14="http://schemas.microsoft.com/office/powerpoint/2010/main" val="1988802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a:extLst>
            <a:ext uri="{FF2B5EF4-FFF2-40B4-BE49-F238E27FC236}">
              <a16:creationId xmlns:a16="http://schemas.microsoft.com/office/drawing/2014/main" id="{2D519A54-FFF7-EBE1-7576-7A328B07EE6A}"/>
            </a:ext>
          </a:extLst>
        </p:cNvPr>
        <p:cNvGrpSpPr/>
        <p:nvPr/>
      </p:nvGrpSpPr>
      <p:grpSpPr>
        <a:xfrm>
          <a:off x="0" y="0"/>
          <a:ext cx="0" cy="0"/>
          <a:chOff x="0" y="0"/>
          <a:chExt cx="0" cy="0"/>
        </a:xfrm>
      </p:grpSpPr>
      <p:sp>
        <p:nvSpPr>
          <p:cNvPr id="173" name="Google Shape;173;g2f082da8da3_0_90:notes">
            <a:extLst>
              <a:ext uri="{FF2B5EF4-FFF2-40B4-BE49-F238E27FC236}">
                <a16:creationId xmlns:a16="http://schemas.microsoft.com/office/drawing/2014/main" id="{A187C25A-68DE-757D-B4E2-ACBC2A9744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a:extLst>
              <a:ext uri="{FF2B5EF4-FFF2-40B4-BE49-F238E27FC236}">
                <a16:creationId xmlns:a16="http://schemas.microsoft.com/office/drawing/2014/main" id="{956302B1-7828-9A63-BF19-7D20D9AEC8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How gRPC deals with closing a channel is language dependent. Some languages also permit querying channel state.</a:t>
            </a:r>
            <a:endParaRPr/>
          </a:p>
        </p:txBody>
      </p:sp>
    </p:spTree>
    <p:extLst>
      <p:ext uri="{BB962C8B-B14F-4D97-AF65-F5344CB8AC3E}">
        <p14:creationId xmlns:p14="http://schemas.microsoft.com/office/powerpoint/2010/main" val="2190344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431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sz="2000" b="0" i="0">
                <a:effectLst/>
                <a:latin typeface="Roboto" panose="02000000000000000000" pitchFamily="2" charset="0"/>
              </a:rPr>
              <a:t>HTTP/2 sử dụng Multiplexing cho cả Request và Response. Có thể tạm hiểu rằng chúng được định danh để biết được response nào của request nào. Từ đó chúng có thể hoạt động độc lập mà không cần tuân thủ thứ tự như trước.</a:t>
            </a:r>
          </a:p>
          <a:p>
            <a:pPr algn="l"/>
            <a:r>
              <a:rPr lang="vi-VN" sz="2000" b="0" i="0">
                <a:effectLst/>
                <a:latin typeface="Roboto" panose="02000000000000000000" pitchFamily="2" charset="0"/>
              </a:rPr>
              <a:t>Trên thực tế phương thức này chia dữ liệu giữa Client và Server thành từng data frame xen kẽ. Phía nhận sẽ có nhiệm vụ “lắp ghép” chúng lại để có được toàn bộ dữ liệu hoàn chỉnh.</a:t>
            </a:r>
          </a:p>
        </p:txBody>
      </p:sp>
    </p:spTree>
    <p:extLst>
      <p:ext uri="{BB962C8B-B14F-4D97-AF65-F5344CB8AC3E}">
        <p14:creationId xmlns:p14="http://schemas.microsoft.com/office/powerpoint/2010/main" val="130839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sz="2000" b="0" i="0">
                <a:effectLst/>
                <a:latin typeface="Roboto" panose="02000000000000000000" pitchFamily="2" charset="0"/>
              </a:rPr>
              <a:t>Kết nối HTTP/2 sẽ bao gồm nhiều Stream (luồng dữ liệu). Các streams này chứa một dãy các Data Frame cần giao tiếp giữa client và server. Các Data Frame có thể được đặt xen kẽ bất kể chúng từ đâu đến.</a:t>
            </a:r>
          </a:p>
          <a:p>
            <a:pPr algn="l"/>
            <a:r>
              <a:rPr lang="vi-VN" sz="2000" b="0" i="0">
                <a:effectLst/>
                <a:latin typeface="Roboto" panose="02000000000000000000" pitchFamily="2" charset="0"/>
              </a:rPr>
              <a:t>Mặc dù là vậy, thứ tự của Data Frame vẫn rất quan trọng và phía nhận sẽ phải xử lý theo đúng thứ tự này. Ở cả 2 phía nhận và gởi data đều có thể đóng hoặc khởi tạo một stream mới. Khi Stream mới được thiết lập, nó sẽ có ID là một số nguyên (integer).</a:t>
            </a:r>
          </a:p>
        </p:txBody>
      </p:sp>
    </p:spTree>
    <p:extLst>
      <p:ext uri="{BB962C8B-B14F-4D97-AF65-F5344CB8AC3E}">
        <p14:creationId xmlns:p14="http://schemas.microsoft.com/office/powerpoint/2010/main" val="2048492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sz="2000" b="0" i="0">
                <a:effectLst/>
                <a:latin typeface="Roboto" panose="02000000000000000000" pitchFamily="2" charset="0"/>
              </a:rPr>
              <a:t>Trong lúc client thực hiện các request đến server sẽ có vô số các header bị dư thừa và lặp đi lặp lại. HTTP/2 sử dụng HPACK như một cách tiếp cập đơn giản và an toàn để compress (nén) các header này.</a:t>
            </a:r>
          </a:p>
          <a:p>
            <a:pPr algn="l"/>
            <a:r>
              <a:rPr lang="vi-VN" sz="2000" b="0" i="0">
                <a:effectLst/>
                <a:latin typeface="Roboto" panose="02000000000000000000" pitchFamily="2" charset="0"/>
              </a:rPr>
              <a:t>Ở cả client và server đều phải lưu trữ các head đã được sử dụng trước đó, từ head đã được nén, chúng sẽ tra cứu thông tin và tiến hành khôi phục lại header đầy đủ. Việc này mang lại hiệu năng cao và tối ưu băng thông đáng kể.</a:t>
            </a:r>
          </a:p>
        </p:txBody>
      </p:sp>
    </p:spTree>
    <p:extLst>
      <p:ext uri="{BB962C8B-B14F-4D97-AF65-F5344CB8AC3E}">
        <p14:creationId xmlns:p14="http://schemas.microsoft.com/office/powerpoint/2010/main" val="1820928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b="0" i="0">
                <a:solidFill>
                  <a:srgbClr val="DAD4D4"/>
                </a:solidFill>
                <a:effectLst/>
                <a:latin typeface="Roboto" panose="02000000000000000000" pitchFamily="2" charset="0"/>
              </a:rPr>
              <a:t>Trong HTTP/2 server có thể gởi về nhiều response với chỉ một request từ client. Cơ chế này gọi là Server Push, giúp trình duyệt tiết kiệm được các requests không cần thiết.</a:t>
            </a:r>
            <a:endParaRPr/>
          </a:p>
        </p:txBody>
      </p:sp>
    </p:spTree>
    <p:extLst>
      <p:ext uri="{BB962C8B-B14F-4D97-AF65-F5344CB8AC3E}">
        <p14:creationId xmlns:p14="http://schemas.microsoft.com/office/powerpoint/2010/main" val="1476258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How gRPC deals with closing a channel is language dependent. Some languages also permit querying channel state.</a:t>
            </a:r>
            <a:endParaRPr/>
          </a:p>
        </p:txBody>
      </p:sp>
    </p:spTree>
    <p:extLst>
      <p:ext uri="{BB962C8B-B14F-4D97-AF65-F5344CB8AC3E}">
        <p14:creationId xmlns:p14="http://schemas.microsoft.com/office/powerpoint/2010/main" val="822386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f082da8da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f082da8da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f082da8da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f082da8da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200" dirty="0">
                <a:solidFill>
                  <a:srgbClr val="222222"/>
                </a:solidFill>
                <a:highlight>
                  <a:srgbClr val="FFFFFF"/>
                </a:highlight>
                <a:latin typeface="+mn-lt"/>
              </a:rPr>
              <a:t>S</a:t>
            </a:r>
            <a:r>
              <a:rPr lang="en" sz="1200">
                <a:solidFill>
                  <a:srgbClr val="222222"/>
                </a:solidFill>
                <a:highlight>
                  <a:srgbClr val="FFFFFF"/>
                </a:highlight>
                <a:latin typeface="+mn-lt"/>
              </a:rPr>
              <a:t>pecified quy định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330345b6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330345b6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How gRPC deals with closing a channel is language dependent. Some languages also permit querying channel state.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30345b6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330345b6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720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sz="3600" b="1" i="0">
                <a:solidFill>
                  <a:srgbClr val="111111"/>
                </a:solidFill>
                <a:effectLst/>
                <a:latin typeface="-apple-system"/>
              </a:rPr>
              <a:t>Microservices Architecture</a:t>
            </a:r>
            <a:r>
              <a:rPr lang="en-US" sz="3600" b="0" i="0">
                <a:solidFill>
                  <a:srgbClr val="111111"/>
                </a:solidFill>
                <a:effectLst/>
                <a:latin typeface="-apple-system"/>
              </a:rPr>
              <a:t>: </a:t>
            </a:r>
            <a:r>
              <a:rPr lang="en-US" sz="3600" b="0" i="0" err="1">
                <a:solidFill>
                  <a:srgbClr val="111111"/>
                </a:solidFill>
                <a:effectLst/>
                <a:latin typeface="-apple-system"/>
              </a:rPr>
              <a:t>gRPC</a:t>
            </a:r>
            <a:r>
              <a:rPr lang="en-US" sz="3600" b="0" i="0">
                <a:solidFill>
                  <a:srgbClr val="111111"/>
                </a:solidFill>
                <a:effectLst/>
                <a:latin typeface="-apple-system"/>
              </a:rPr>
              <a:t> is often used to connect services in a microservices architecture due to its low latency and high performance</a:t>
            </a:r>
            <a:r>
              <a:rPr lang="en-US" sz="3600" b="0" i="0" baseline="30000">
                <a:solidFill>
                  <a:srgbClr val="111111"/>
                </a:solidFill>
                <a:effectLst/>
                <a:latin typeface="-apple-system"/>
              </a:rPr>
              <a:t>.</a:t>
            </a:r>
            <a:r>
              <a:rPr lang="en-US" sz="3600" b="0" i="0">
                <a:solidFill>
                  <a:srgbClr val="111111"/>
                </a:solidFill>
                <a:effectLst/>
                <a:latin typeface="-apple-system"/>
              </a:rPr>
              <a:t> It supports efficient communication between services, which is crucial for maintaining the responsiveness of the overall system.</a:t>
            </a:r>
          </a:p>
          <a:p>
            <a:pPr algn="l">
              <a:buFont typeface="+mj-lt"/>
              <a:buAutoNum type="arabicPeriod"/>
            </a:pPr>
            <a:r>
              <a:rPr lang="en-US" sz="3600" b="1" i="0">
                <a:solidFill>
                  <a:srgbClr val="111111"/>
                </a:solidFill>
                <a:effectLst/>
                <a:latin typeface="-apple-system"/>
              </a:rPr>
              <a:t>Real-time Communication</a:t>
            </a:r>
            <a:r>
              <a:rPr lang="en-US" sz="3600" b="0" i="0">
                <a:solidFill>
                  <a:srgbClr val="111111"/>
                </a:solidFill>
                <a:effectLst/>
                <a:latin typeface="-apple-system"/>
              </a:rPr>
              <a:t>: </a:t>
            </a:r>
            <a:r>
              <a:rPr lang="en-US" sz="3600" b="0" i="0" err="1">
                <a:solidFill>
                  <a:srgbClr val="111111"/>
                </a:solidFill>
                <a:effectLst/>
                <a:latin typeface="-apple-system"/>
              </a:rPr>
              <a:t>gRPC</a:t>
            </a:r>
            <a:r>
              <a:rPr lang="en-US" sz="3600" b="0" i="0">
                <a:solidFill>
                  <a:srgbClr val="111111"/>
                </a:solidFill>
                <a:effectLst/>
                <a:latin typeface="-apple-system"/>
              </a:rPr>
              <a:t> is ideal for real-time communication services, such as video conferencing, online gaming, and live data streaming</a:t>
            </a:r>
            <a:r>
              <a:rPr lang="en-US" sz="3600" b="0" i="0" baseline="30000">
                <a:solidFill>
                  <a:srgbClr val="111111"/>
                </a:solidFill>
                <a:effectLst/>
                <a:latin typeface="-apple-system"/>
              </a:rPr>
              <a:t>.</a:t>
            </a:r>
            <a:r>
              <a:rPr lang="en-US" sz="3600" b="0" i="0">
                <a:solidFill>
                  <a:srgbClr val="111111"/>
                </a:solidFill>
                <a:effectLst/>
                <a:latin typeface="-apple-system"/>
              </a:rPr>
              <a:t> Its support for streaming calls allows for continuous data flow between client and server.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sz="5400" b="1" i="0">
                <a:solidFill>
                  <a:srgbClr val="111111"/>
                </a:solidFill>
                <a:effectLst/>
                <a:latin typeface="-apple-system"/>
              </a:rPr>
              <a:t>Mobile and IoT Devices</a:t>
            </a:r>
            <a:r>
              <a:rPr lang="en-US" sz="5400" b="0" i="0">
                <a:solidFill>
                  <a:srgbClr val="111111"/>
                </a:solidFill>
                <a:effectLst/>
                <a:latin typeface="-apple-system"/>
              </a:rPr>
              <a:t>: </a:t>
            </a:r>
            <a:r>
              <a:rPr lang="en-US" sz="5400" b="0" i="0" err="1">
                <a:solidFill>
                  <a:srgbClr val="111111"/>
                </a:solidFill>
                <a:effectLst/>
                <a:latin typeface="-apple-system"/>
              </a:rPr>
              <a:t>gRPC</a:t>
            </a:r>
            <a:r>
              <a:rPr lang="en-US" sz="5400" b="0" i="0">
                <a:solidFill>
                  <a:srgbClr val="111111"/>
                </a:solidFill>
                <a:effectLst/>
                <a:latin typeface="-apple-system"/>
              </a:rPr>
              <a:t> is well-suited for mobile and IoT applications where efficient communication with backend services is essential. Its use of HTTP/2 allows for multiplexing multiple requests over a single connection, reducing overhead.</a:t>
            </a:r>
          </a:p>
        </p:txBody>
      </p:sp>
    </p:spTree>
    <p:extLst>
      <p:ext uri="{BB962C8B-B14F-4D97-AF65-F5344CB8AC3E}">
        <p14:creationId xmlns:p14="http://schemas.microsoft.com/office/powerpoint/2010/main" val="682787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How gRPC deals with closing a channel is language dependent. Some languages also permit querying channel state.</a:t>
            </a:r>
            <a:endParaRPr/>
          </a:p>
        </p:txBody>
      </p:sp>
    </p:spTree>
    <p:extLst>
      <p:ext uri="{BB962C8B-B14F-4D97-AF65-F5344CB8AC3E}">
        <p14:creationId xmlns:p14="http://schemas.microsoft.com/office/powerpoint/2010/main" val="1665105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How gRPC deals with closing a channel is language dependent. Some languages also permit querying channel state.</a:t>
            </a:r>
            <a:endParaRPr/>
          </a:p>
        </p:txBody>
      </p:sp>
    </p:spTree>
    <p:extLst>
      <p:ext uri="{BB962C8B-B14F-4D97-AF65-F5344CB8AC3E}">
        <p14:creationId xmlns:p14="http://schemas.microsoft.com/office/powerpoint/2010/main" val="3934137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082da8d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082da8d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How gRPC deals with closing a channel is language dependent. Some languages also permit querying channel state.</a:t>
            </a:r>
            <a:endParaRPr/>
          </a:p>
        </p:txBody>
      </p:sp>
    </p:spTree>
    <p:extLst>
      <p:ext uri="{BB962C8B-B14F-4D97-AF65-F5344CB8AC3E}">
        <p14:creationId xmlns:p14="http://schemas.microsoft.com/office/powerpoint/2010/main" val="533039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30345b6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330345b6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318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f082da8da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f082da8da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428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f082da8da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f082da8da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349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3574bb244_1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3574bb244_1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30345b6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330345b6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B183E328-9330-4ADC-0FD9-0BF1DDECBC3E}"/>
            </a:ext>
          </a:extLst>
        </p:cNvPr>
        <p:cNvGrpSpPr/>
        <p:nvPr/>
      </p:nvGrpSpPr>
      <p:grpSpPr>
        <a:xfrm>
          <a:off x="0" y="0"/>
          <a:ext cx="0" cy="0"/>
          <a:chOff x="0" y="0"/>
          <a:chExt cx="0" cy="0"/>
        </a:xfrm>
      </p:grpSpPr>
      <p:sp>
        <p:nvSpPr>
          <p:cNvPr id="153" name="Google Shape;153;g2f082da8da3_0_64:notes">
            <a:extLst>
              <a:ext uri="{FF2B5EF4-FFF2-40B4-BE49-F238E27FC236}">
                <a16:creationId xmlns:a16="http://schemas.microsoft.com/office/drawing/2014/main" id="{90FCDA51-2ACC-2DBD-845D-08A506AD9B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f082da8da3_0_64:notes">
            <a:extLst>
              <a:ext uri="{FF2B5EF4-FFF2-40B4-BE49-F238E27FC236}">
                <a16:creationId xmlns:a16="http://schemas.microsoft.com/office/drawing/2014/main" id="{6B1E15E2-6D53-D272-98BB-E9822AA174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483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50FE58A7-586C-DCA1-5D74-8F218A62E6AD}"/>
            </a:ext>
          </a:extLst>
        </p:cNvPr>
        <p:cNvGrpSpPr/>
        <p:nvPr/>
      </p:nvGrpSpPr>
      <p:grpSpPr>
        <a:xfrm>
          <a:off x="0" y="0"/>
          <a:ext cx="0" cy="0"/>
          <a:chOff x="0" y="0"/>
          <a:chExt cx="0" cy="0"/>
        </a:xfrm>
      </p:grpSpPr>
      <p:sp>
        <p:nvSpPr>
          <p:cNvPr id="153" name="Google Shape;153;g2f082da8da3_0_64:notes">
            <a:extLst>
              <a:ext uri="{FF2B5EF4-FFF2-40B4-BE49-F238E27FC236}">
                <a16:creationId xmlns:a16="http://schemas.microsoft.com/office/drawing/2014/main" id="{DE18FD77-73DE-0D09-6822-FD17422F22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f082da8da3_0_64:notes">
            <a:extLst>
              <a:ext uri="{FF2B5EF4-FFF2-40B4-BE49-F238E27FC236}">
                <a16:creationId xmlns:a16="http://schemas.microsoft.com/office/drawing/2014/main" id="{C0389473-FDF1-9EE4-0DF3-D913A2BEB7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949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DE3CE817-88A9-1C62-3715-1631E38D79E4}"/>
            </a:ext>
          </a:extLst>
        </p:cNvPr>
        <p:cNvGrpSpPr/>
        <p:nvPr/>
      </p:nvGrpSpPr>
      <p:grpSpPr>
        <a:xfrm>
          <a:off x="0" y="0"/>
          <a:ext cx="0" cy="0"/>
          <a:chOff x="0" y="0"/>
          <a:chExt cx="0" cy="0"/>
        </a:xfrm>
      </p:grpSpPr>
      <p:sp>
        <p:nvSpPr>
          <p:cNvPr id="153" name="Google Shape;153;g2f082da8da3_0_64:notes">
            <a:extLst>
              <a:ext uri="{FF2B5EF4-FFF2-40B4-BE49-F238E27FC236}">
                <a16:creationId xmlns:a16="http://schemas.microsoft.com/office/drawing/2014/main" id="{ABE03EEE-1055-FECB-7FB5-168C22B093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f082da8da3_0_64:notes">
            <a:extLst>
              <a:ext uri="{FF2B5EF4-FFF2-40B4-BE49-F238E27FC236}">
                <a16:creationId xmlns:a16="http://schemas.microsoft.com/office/drawing/2014/main" id="{08BE4182-2BF6-B8F7-57FD-69922DC592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244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0F36E284-F71B-3C76-E7F7-DD796B38B8C0}"/>
            </a:ext>
          </a:extLst>
        </p:cNvPr>
        <p:cNvGrpSpPr/>
        <p:nvPr/>
      </p:nvGrpSpPr>
      <p:grpSpPr>
        <a:xfrm>
          <a:off x="0" y="0"/>
          <a:ext cx="0" cy="0"/>
          <a:chOff x="0" y="0"/>
          <a:chExt cx="0" cy="0"/>
        </a:xfrm>
      </p:grpSpPr>
      <p:sp>
        <p:nvSpPr>
          <p:cNvPr id="153" name="Google Shape;153;g2f082da8da3_0_64:notes">
            <a:extLst>
              <a:ext uri="{FF2B5EF4-FFF2-40B4-BE49-F238E27FC236}">
                <a16:creationId xmlns:a16="http://schemas.microsoft.com/office/drawing/2014/main" id="{D3FCBB34-556C-6B91-B5FA-50E849A96B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f082da8da3_0_64:notes">
            <a:extLst>
              <a:ext uri="{FF2B5EF4-FFF2-40B4-BE49-F238E27FC236}">
                <a16:creationId xmlns:a16="http://schemas.microsoft.com/office/drawing/2014/main" id="{F6DFA1FE-F330-2275-A28F-7586F7FD61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974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048B9C1E-C276-A1F5-A607-9336557F0FB4}"/>
            </a:ext>
          </a:extLst>
        </p:cNvPr>
        <p:cNvGrpSpPr/>
        <p:nvPr/>
      </p:nvGrpSpPr>
      <p:grpSpPr>
        <a:xfrm>
          <a:off x="0" y="0"/>
          <a:ext cx="0" cy="0"/>
          <a:chOff x="0" y="0"/>
          <a:chExt cx="0" cy="0"/>
        </a:xfrm>
      </p:grpSpPr>
      <p:sp>
        <p:nvSpPr>
          <p:cNvPr id="183" name="Google Shape;183;g123574bb244_1_381:notes">
            <a:extLst>
              <a:ext uri="{FF2B5EF4-FFF2-40B4-BE49-F238E27FC236}">
                <a16:creationId xmlns:a16="http://schemas.microsoft.com/office/drawing/2014/main" id="{544D4838-242D-056B-4432-372631D08F51}"/>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3574bb244_1_381:notes">
            <a:extLst>
              <a:ext uri="{FF2B5EF4-FFF2-40B4-BE49-F238E27FC236}">
                <a16:creationId xmlns:a16="http://schemas.microsoft.com/office/drawing/2014/main" id="{BBD74084-04FE-92BD-BC0A-B52A528AF7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929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3574bb2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3574bb2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30345b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330345b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kern="1200" dirty="0">
                <a:solidFill>
                  <a:srgbClr val="161616"/>
                </a:solidFill>
                <a:highlight>
                  <a:srgbClr val="FFFFFF"/>
                </a:highlight>
              </a:rPr>
              <a:t>Datagram gói, carrying truyeenf, logical hợp lý</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efa334e1a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efa334e1a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f082da8da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f082da8da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082da8da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f082da8da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30345b6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330345b6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341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f082da8da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082da8da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5.gif"/><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18/10/relationships/comments" Target="../comments/modernComment_10B_0.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microsoft.com/office/2018/10/relationships/comments" Target="../comments/modernComment_11E_C9DBE336.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microsoft.com/office/2018/10/relationships/comments" Target="../comments/modernComment_10C_0.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hyperlink" Target="https://medium.com/nerd-for-tech/performance-of-grpc-apis-7108fe73bab3" TargetMode="External"/><Relationship Id="rId3" Type="http://schemas.microsoft.com/office/2018/10/relationships/comments" Target="../comments/modernComment_121_723F3013.xml"/><Relationship Id="rId7" Type="http://schemas.openxmlformats.org/officeDocument/2006/relationships/hyperlink" Target="https://web.dev/articles/performance-http2"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grpc.io/docs/what-is-grpc/introduction/" TargetMode="External"/><Relationship Id="rId5" Type="http://schemas.openxmlformats.org/officeDocument/2006/relationships/image" Target="../media/image4.png"/><Relationship Id="rId10" Type="http://schemas.openxmlformats.org/officeDocument/2006/relationships/hyperlink" Target="https://learn.microsoft.com/en-us/aspnet/core/grpc/?view=aspnetcore-8.0" TargetMode="External"/><Relationship Id="rId4" Type="http://schemas.openxmlformats.org/officeDocument/2006/relationships/image" Target="../media/image6.png"/><Relationship Id="rId9" Type="http://schemas.openxmlformats.org/officeDocument/2006/relationships/hyperlink" Target="https://daily.dev/blog/grpc-vs-rest" TargetMode="External"/></Relationships>
</file>

<file path=ppt/slides/_rels/slide34.xml.rels><?xml version="1.0" encoding="UTF-8" standalone="yes"?>
<Relationships xmlns="http://schemas.openxmlformats.org/package/2006/relationships"><Relationship Id="rId3" Type="http://schemas.microsoft.com/office/2018/10/relationships/comments" Target="../comments/modernComment_120_2509E815.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1B22"/>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17330" r="17330"/>
          <a:stretch/>
        </p:blipFill>
        <p:spPr>
          <a:xfrm>
            <a:off x="150" y="0"/>
            <a:ext cx="9143700"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114300" y="114299"/>
            <a:ext cx="2220452" cy="560500"/>
          </a:xfrm>
          <a:prstGeom prst="rect">
            <a:avLst/>
          </a:prstGeom>
          <a:noFill/>
          <a:ln>
            <a:noFill/>
          </a:ln>
        </p:spPr>
      </p:pic>
      <p:sp>
        <p:nvSpPr>
          <p:cNvPr id="56" name="Google Shape;56;p13"/>
          <p:cNvSpPr txBox="1"/>
          <p:nvPr/>
        </p:nvSpPr>
        <p:spPr>
          <a:xfrm>
            <a:off x="511050" y="1929188"/>
            <a:ext cx="5386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400" b="1">
                <a:solidFill>
                  <a:schemeClr val="lt1"/>
                </a:solidFill>
                <a:latin typeface="Roboto"/>
                <a:ea typeface="Roboto"/>
                <a:cs typeface="Roboto"/>
                <a:sym typeface="Roboto"/>
              </a:rPr>
              <a:t>gRPC</a:t>
            </a:r>
            <a:endParaRPr sz="5400" b="1">
              <a:solidFill>
                <a:schemeClr val="lt1"/>
              </a:solidFill>
              <a:latin typeface="Roboto"/>
              <a:ea typeface="Roboto"/>
              <a:cs typeface="Roboto"/>
              <a:sym typeface="Roboto"/>
            </a:endParaRPr>
          </a:p>
        </p:txBody>
      </p:sp>
      <p:sp>
        <p:nvSpPr>
          <p:cNvPr id="57" name="Google Shape;57;p13"/>
          <p:cNvSpPr txBox="1"/>
          <p:nvPr/>
        </p:nvSpPr>
        <p:spPr>
          <a:xfrm>
            <a:off x="637875" y="2945000"/>
            <a:ext cx="464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Roboto Light"/>
                <a:ea typeface="Roboto Light"/>
                <a:cs typeface="Roboto Light"/>
                <a:sym typeface="Roboto Light"/>
              </a:rPr>
              <a:t>Author: Vinh Ngo</a:t>
            </a:r>
            <a:endParaRPr>
              <a:solidFill>
                <a:schemeClr val="lt1"/>
              </a:solidFill>
              <a:latin typeface="Roboto Light"/>
              <a:ea typeface="Roboto Light"/>
              <a:cs typeface="Roboto Light"/>
              <a:sym typeface="Roboto Light"/>
            </a:endParaRPr>
          </a:p>
        </p:txBody>
      </p:sp>
      <p:sp>
        <p:nvSpPr>
          <p:cNvPr id="58" name="Google Shape;58;p13"/>
          <p:cNvSpPr txBox="1"/>
          <p:nvPr/>
        </p:nvSpPr>
        <p:spPr>
          <a:xfrm>
            <a:off x="637875" y="4506150"/>
            <a:ext cx="1428818"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1"/>
                </a:solidFill>
                <a:latin typeface="Roboto Medium"/>
                <a:ea typeface="Roboto Medium"/>
                <a:cs typeface="Roboto Medium"/>
                <a:sym typeface="Roboto Medium"/>
              </a:rPr>
              <a:t>November/2024</a:t>
            </a:r>
            <a:endParaRPr sz="1200" dirty="0">
              <a:solidFill>
                <a:schemeClr val="lt1"/>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gRPC Concepts – HTTP/2</a:t>
            </a:r>
            <a:endParaRPr sz="2000" b="1">
              <a:solidFill>
                <a:srgbClr val="8DC63F"/>
              </a:solidFill>
              <a:latin typeface="Roboto"/>
              <a:ea typeface="Roboto"/>
              <a:cs typeface="Roboto"/>
              <a:sym typeface="Roboto"/>
            </a:endParaRPr>
          </a:p>
        </p:txBody>
      </p:sp>
      <p:pic>
        <p:nvPicPr>
          <p:cNvPr id="1026" name="Picture 2">
            <a:extLst>
              <a:ext uri="{FF2B5EF4-FFF2-40B4-BE49-F238E27FC236}">
                <a16:creationId xmlns:a16="http://schemas.microsoft.com/office/drawing/2014/main" id="{A091B1C0-D053-CDCB-BC69-6316A666C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9226" y="1666875"/>
            <a:ext cx="5715000"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4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02340BFD-626D-7AC5-6ABD-49C067F91293}"/>
            </a:ext>
          </a:extLst>
        </p:cNvPr>
        <p:cNvGrpSpPr/>
        <p:nvPr/>
      </p:nvGrpSpPr>
      <p:grpSpPr>
        <a:xfrm>
          <a:off x="0" y="0"/>
          <a:ext cx="0" cy="0"/>
          <a:chOff x="0" y="0"/>
          <a:chExt cx="0" cy="0"/>
        </a:xfrm>
      </p:grpSpPr>
      <p:grpSp>
        <p:nvGrpSpPr>
          <p:cNvPr id="176" name="Google Shape;176;p24">
            <a:extLst>
              <a:ext uri="{FF2B5EF4-FFF2-40B4-BE49-F238E27FC236}">
                <a16:creationId xmlns:a16="http://schemas.microsoft.com/office/drawing/2014/main" id="{76E8CD1A-B4CB-4B94-4854-0607055A2B5F}"/>
              </a:ext>
            </a:extLst>
          </p:cNvPr>
          <p:cNvGrpSpPr/>
          <p:nvPr/>
        </p:nvGrpSpPr>
        <p:grpSpPr>
          <a:xfrm>
            <a:off x="114300" y="4689483"/>
            <a:ext cx="8915325" cy="383150"/>
            <a:chOff x="114300" y="4689483"/>
            <a:chExt cx="8915325" cy="383150"/>
          </a:xfrm>
        </p:grpSpPr>
        <p:pic>
          <p:nvPicPr>
            <p:cNvPr id="177" name="Google Shape;177;p24">
              <a:extLst>
                <a:ext uri="{FF2B5EF4-FFF2-40B4-BE49-F238E27FC236}">
                  <a16:creationId xmlns:a16="http://schemas.microsoft.com/office/drawing/2014/main" id="{15A63527-323D-5AD5-0083-D367255B8EE0}"/>
                </a:ext>
              </a:extLst>
            </p:cNvPr>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a:extLst>
                <a:ext uri="{FF2B5EF4-FFF2-40B4-BE49-F238E27FC236}">
                  <a16:creationId xmlns:a16="http://schemas.microsoft.com/office/drawing/2014/main" id="{BA6F5465-2C21-4D23-0421-C90D8712536E}"/>
                </a:ext>
              </a:extLst>
            </p:cNvPr>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a:extLst>
              <a:ext uri="{FF2B5EF4-FFF2-40B4-BE49-F238E27FC236}">
                <a16:creationId xmlns:a16="http://schemas.microsoft.com/office/drawing/2014/main" id="{0FC3F34A-0A2F-FF36-C0F3-B708AC7B162D}"/>
              </a:ext>
            </a:extLst>
          </p:cNvPr>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a:extLst>
              <a:ext uri="{FF2B5EF4-FFF2-40B4-BE49-F238E27FC236}">
                <a16:creationId xmlns:a16="http://schemas.microsoft.com/office/drawing/2014/main" id="{D36E8E92-3158-2912-71E8-EF620A8A80F1}"/>
              </a:ext>
            </a:extLst>
          </p:cNvPr>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gRPC Concepts – HTTP/2</a:t>
            </a:r>
            <a:endParaRPr sz="2000" b="1">
              <a:solidFill>
                <a:srgbClr val="8DC63F"/>
              </a:solidFill>
              <a:latin typeface="Roboto"/>
              <a:ea typeface="Roboto"/>
              <a:cs typeface="Roboto"/>
              <a:sym typeface="Roboto"/>
            </a:endParaRPr>
          </a:p>
        </p:txBody>
      </p:sp>
      <p:sp>
        <p:nvSpPr>
          <p:cNvPr id="181" name="Google Shape;181;p24">
            <a:extLst>
              <a:ext uri="{FF2B5EF4-FFF2-40B4-BE49-F238E27FC236}">
                <a16:creationId xmlns:a16="http://schemas.microsoft.com/office/drawing/2014/main" id="{186511A4-43F8-7994-F884-EC47930AD39A}"/>
              </a:ext>
            </a:extLst>
          </p:cNvPr>
          <p:cNvSpPr txBox="1"/>
          <p:nvPr/>
        </p:nvSpPr>
        <p:spPr>
          <a:xfrm>
            <a:off x="393000" y="850450"/>
            <a:ext cx="8115900" cy="3262401"/>
          </a:xfrm>
          <a:prstGeom prst="rect">
            <a:avLst/>
          </a:prstGeom>
          <a:noFill/>
          <a:ln>
            <a:noFill/>
          </a:ln>
        </p:spPr>
        <p:txBody>
          <a:bodyPr spcFirstLastPara="1" wrap="square" lIns="91425" tIns="91425" rIns="91425" bIns="91425" anchor="t" anchorCtr="0">
            <a:spAutoFit/>
          </a:bodyPr>
          <a:lstStyle/>
          <a:p>
            <a:pPr marL="457200" indent="-368300">
              <a:lnSpc>
                <a:spcPct val="150000"/>
              </a:lnSpc>
              <a:spcBef>
                <a:spcPts val="1200"/>
              </a:spcBef>
              <a:buClr>
                <a:schemeClr val="accent2"/>
              </a:buClr>
              <a:buSzPts val="2200"/>
              <a:buFont typeface="Arial"/>
              <a:buChar char="●"/>
            </a:pPr>
            <a:r>
              <a:rPr lang="en-US" sz="2000" b="0" i="0" u="none" strike="noStrike" cap="none" dirty="0">
                <a:solidFill>
                  <a:srgbClr val="151B22"/>
                </a:solidFill>
                <a:latin typeface="+mn-lt"/>
                <a:ea typeface="Roboto Light"/>
                <a:cs typeface="Roboto Light"/>
                <a:sym typeface="Roboto Light"/>
              </a:rPr>
              <a:t>Binary protocol</a:t>
            </a:r>
          </a:p>
          <a:p>
            <a:pPr marL="457200" indent="-368300">
              <a:lnSpc>
                <a:spcPct val="150000"/>
              </a:lnSpc>
              <a:spcBef>
                <a:spcPts val="1200"/>
              </a:spcBef>
              <a:buClr>
                <a:schemeClr val="accent2"/>
              </a:buClr>
              <a:buSzPts val="2200"/>
              <a:buFont typeface="Arial"/>
              <a:buChar char="●"/>
            </a:pPr>
            <a:r>
              <a:rPr lang="en-AU" sz="2000" dirty="0">
                <a:solidFill>
                  <a:schemeClr val="tx1"/>
                </a:solidFill>
                <a:highlight>
                  <a:srgbClr val="FFFFFF"/>
                </a:highlight>
                <a:latin typeface="+mn-lt"/>
                <a:ea typeface="Roboto Light"/>
                <a:cs typeface="Roboto Light"/>
                <a:sym typeface="Roboto Light"/>
              </a:rPr>
              <a:t>Multiplexing</a:t>
            </a:r>
            <a:endParaRPr lang="en-AU" sz="2000" b="0" i="0" u="none" strike="noStrike" cap="none" dirty="0">
              <a:solidFill>
                <a:srgbClr val="8DC63F"/>
              </a:solidFill>
              <a:highlight>
                <a:srgbClr val="FFFFFF"/>
              </a:highlight>
              <a:latin typeface="+mn-lt"/>
              <a:ea typeface="Roboto Light"/>
              <a:cs typeface="Roboto Light"/>
              <a:sym typeface="Roboto Light"/>
            </a:endParaRPr>
          </a:p>
          <a:p>
            <a:pPr marL="457200" indent="-368300">
              <a:lnSpc>
                <a:spcPct val="150000"/>
              </a:lnSpc>
              <a:spcBef>
                <a:spcPts val="1200"/>
              </a:spcBef>
              <a:buClr>
                <a:schemeClr val="accent2"/>
              </a:buClr>
              <a:buSzPts val="2200"/>
              <a:buFont typeface="Arial"/>
              <a:buChar char="●"/>
            </a:pPr>
            <a:r>
              <a:rPr lang="en-AU" sz="2000" b="0" i="0" u="none" strike="noStrike" cap="none" dirty="0">
                <a:solidFill>
                  <a:schemeClr val="tx1"/>
                </a:solidFill>
                <a:highlight>
                  <a:srgbClr val="FFFFFF"/>
                </a:highlight>
                <a:latin typeface="+mn-lt"/>
                <a:ea typeface="Roboto Light"/>
                <a:cs typeface="Roboto Light"/>
                <a:sym typeface="Roboto Light"/>
              </a:rPr>
              <a:t>Streaming</a:t>
            </a:r>
          </a:p>
          <a:p>
            <a:pPr marL="457200" indent="-368300">
              <a:lnSpc>
                <a:spcPct val="150000"/>
              </a:lnSpc>
              <a:spcBef>
                <a:spcPts val="1200"/>
              </a:spcBef>
              <a:buClr>
                <a:schemeClr val="accent2"/>
              </a:buClr>
              <a:buSzPts val="2200"/>
              <a:buFont typeface="Arial"/>
              <a:buChar char="●"/>
            </a:pPr>
            <a:r>
              <a:rPr lang="en-AU" sz="2000" dirty="0">
                <a:solidFill>
                  <a:schemeClr val="tx1"/>
                </a:solidFill>
                <a:highlight>
                  <a:srgbClr val="FFFFFF"/>
                </a:highlight>
                <a:latin typeface="+mn-lt"/>
                <a:ea typeface="Roboto Light"/>
                <a:cs typeface="Roboto Light"/>
                <a:sym typeface="Roboto Light"/>
              </a:rPr>
              <a:t>Header compression (HPACK)</a:t>
            </a:r>
          </a:p>
          <a:p>
            <a:pPr marL="457200" indent="-368300">
              <a:lnSpc>
                <a:spcPct val="150000"/>
              </a:lnSpc>
              <a:spcBef>
                <a:spcPts val="1200"/>
              </a:spcBef>
              <a:buClr>
                <a:schemeClr val="accent2"/>
              </a:buClr>
              <a:buSzPts val="2200"/>
              <a:buFont typeface="Arial"/>
              <a:buChar char="●"/>
            </a:pPr>
            <a:r>
              <a:rPr lang="en-AU" sz="2000" dirty="0">
                <a:solidFill>
                  <a:schemeClr val="tx1"/>
                </a:solidFill>
                <a:highlight>
                  <a:srgbClr val="FFFFFF"/>
                </a:highlight>
                <a:latin typeface="+mn-lt"/>
                <a:ea typeface="Roboto Light"/>
                <a:cs typeface="Roboto Light"/>
                <a:sym typeface="Roboto Light"/>
              </a:rPr>
              <a:t>Server Push</a:t>
            </a:r>
          </a:p>
        </p:txBody>
      </p:sp>
    </p:spTree>
    <p:extLst>
      <p:ext uri="{BB962C8B-B14F-4D97-AF65-F5344CB8AC3E}">
        <p14:creationId xmlns:p14="http://schemas.microsoft.com/office/powerpoint/2010/main" val="628903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HTTP/2 – Binary Protocol</a:t>
            </a:r>
            <a:endParaRPr sz="2000" b="1">
              <a:solidFill>
                <a:srgbClr val="8DC63F"/>
              </a:solidFill>
              <a:latin typeface="Roboto"/>
              <a:ea typeface="Roboto"/>
              <a:cs typeface="Roboto"/>
              <a:sym typeface="Roboto"/>
            </a:endParaRPr>
          </a:p>
        </p:txBody>
      </p:sp>
      <p:pic>
        <p:nvPicPr>
          <p:cNvPr id="1026" name="Picture 2">
            <a:extLst>
              <a:ext uri="{FF2B5EF4-FFF2-40B4-BE49-F238E27FC236}">
                <a16:creationId xmlns:a16="http://schemas.microsoft.com/office/drawing/2014/main" id="{358DF773-E7BD-BF67-7188-8F89673EB9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8710" y="1400283"/>
            <a:ext cx="5715000"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89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HTTP/2 – Multiplexing</a:t>
            </a:r>
            <a:endParaRPr sz="2000" b="1">
              <a:solidFill>
                <a:srgbClr val="8DC63F"/>
              </a:solidFill>
              <a:latin typeface="Roboto"/>
              <a:ea typeface="Roboto"/>
              <a:cs typeface="Roboto"/>
              <a:sym typeface="Roboto"/>
            </a:endParaRPr>
          </a:p>
        </p:txBody>
      </p:sp>
      <p:pic>
        <p:nvPicPr>
          <p:cNvPr id="2050" name="Picture 2">
            <a:extLst>
              <a:ext uri="{FF2B5EF4-FFF2-40B4-BE49-F238E27FC236}">
                <a16:creationId xmlns:a16="http://schemas.microsoft.com/office/drawing/2014/main" id="{8F5A2AAF-F58D-DFC6-1177-A485331F3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524" y="1052512"/>
            <a:ext cx="5715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300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HTTP/2 – Streaming</a:t>
            </a:r>
            <a:endParaRPr sz="2000" b="1">
              <a:solidFill>
                <a:srgbClr val="8DC63F"/>
              </a:solidFill>
              <a:latin typeface="Roboto"/>
              <a:ea typeface="Roboto"/>
              <a:cs typeface="Roboto"/>
              <a:sym typeface="Roboto"/>
            </a:endParaRPr>
          </a:p>
        </p:txBody>
      </p:sp>
      <p:pic>
        <p:nvPicPr>
          <p:cNvPr id="3074" name="Picture 2">
            <a:extLst>
              <a:ext uri="{FF2B5EF4-FFF2-40B4-BE49-F238E27FC236}">
                <a16:creationId xmlns:a16="http://schemas.microsoft.com/office/drawing/2014/main" id="{73138188-A2B3-116A-3336-DC6BAB031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518" y="1924210"/>
            <a:ext cx="7848964" cy="129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06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HTTP/2 – Header Compression (HPACK)</a:t>
            </a:r>
            <a:endParaRPr sz="2000" b="1">
              <a:solidFill>
                <a:srgbClr val="8DC63F"/>
              </a:solidFill>
              <a:latin typeface="Roboto"/>
              <a:ea typeface="Roboto"/>
              <a:cs typeface="Roboto"/>
              <a:sym typeface="Roboto"/>
            </a:endParaRPr>
          </a:p>
        </p:txBody>
      </p:sp>
      <p:pic>
        <p:nvPicPr>
          <p:cNvPr id="4098" name="Picture 2">
            <a:extLst>
              <a:ext uri="{FF2B5EF4-FFF2-40B4-BE49-F238E27FC236}">
                <a16:creationId xmlns:a16="http://schemas.microsoft.com/office/drawing/2014/main" id="{207A2051-F4EE-1A4E-AB9C-BB1E7BC17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1433513"/>
            <a:ext cx="571500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325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HTTP/2 – Server Push</a:t>
            </a:r>
            <a:endParaRPr sz="2000" b="1">
              <a:solidFill>
                <a:srgbClr val="8DC63F"/>
              </a:solidFill>
              <a:latin typeface="Roboto"/>
              <a:ea typeface="Roboto"/>
              <a:cs typeface="Roboto"/>
              <a:sym typeface="Roboto"/>
            </a:endParaRPr>
          </a:p>
        </p:txBody>
      </p:sp>
      <p:pic>
        <p:nvPicPr>
          <p:cNvPr id="5122" name="Picture 2">
            <a:extLst>
              <a:ext uri="{FF2B5EF4-FFF2-40B4-BE49-F238E27FC236}">
                <a16:creationId xmlns:a16="http://schemas.microsoft.com/office/drawing/2014/main" id="{389D40AA-2FE2-2DFC-C36C-65DB61117C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1047750"/>
            <a:ext cx="5715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51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HTTP/2</a:t>
            </a:r>
            <a:endParaRPr sz="2000" b="1">
              <a:solidFill>
                <a:srgbClr val="8DC63F"/>
              </a:solidFill>
              <a:latin typeface="Roboto"/>
              <a:ea typeface="Roboto"/>
              <a:cs typeface="Roboto"/>
              <a:sym typeface="Roboto"/>
            </a:endParaRPr>
          </a:p>
        </p:txBody>
      </p:sp>
      <p:pic>
        <p:nvPicPr>
          <p:cNvPr id="6146" name="Picture 2">
            <a:extLst>
              <a:ext uri="{FF2B5EF4-FFF2-40B4-BE49-F238E27FC236}">
                <a16:creationId xmlns:a16="http://schemas.microsoft.com/office/drawing/2014/main" id="{B7392637-4FED-358F-85C6-24DC690CC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928688"/>
            <a:ext cx="571500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pSp>
        <p:nvGrpSpPr>
          <p:cNvPr id="156" name="Google Shape;156;p22"/>
          <p:cNvGrpSpPr/>
          <p:nvPr/>
        </p:nvGrpSpPr>
        <p:grpSpPr>
          <a:xfrm>
            <a:off x="114300" y="4689483"/>
            <a:ext cx="8915325" cy="383150"/>
            <a:chOff x="114300" y="4689483"/>
            <a:chExt cx="8915325" cy="383150"/>
          </a:xfrm>
        </p:grpSpPr>
        <p:pic>
          <p:nvPicPr>
            <p:cNvPr id="157" name="Google Shape;157;p22"/>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58" name="Google Shape;158;p22"/>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 name="Google Shape;159;p22"/>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60" name="Google Shape;160;p22"/>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gRPC Concepts - Streaming</a:t>
            </a:r>
            <a:endParaRPr sz="2000" b="1">
              <a:solidFill>
                <a:srgbClr val="8DC63F"/>
              </a:solidFill>
              <a:latin typeface="Roboto"/>
              <a:ea typeface="Roboto"/>
              <a:cs typeface="Roboto"/>
              <a:sym typeface="Roboto"/>
            </a:endParaRPr>
          </a:p>
        </p:txBody>
      </p:sp>
      <p:sp>
        <p:nvSpPr>
          <p:cNvPr id="161" name="Google Shape;161;p22"/>
          <p:cNvSpPr txBox="1"/>
          <p:nvPr/>
        </p:nvSpPr>
        <p:spPr>
          <a:xfrm>
            <a:off x="393000" y="850450"/>
            <a:ext cx="8115900" cy="2185183"/>
          </a:xfrm>
          <a:prstGeom prst="rect">
            <a:avLst/>
          </a:prstGeom>
          <a:noFill/>
          <a:ln>
            <a:noFill/>
          </a:ln>
        </p:spPr>
        <p:txBody>
          <a:bodyPr spcFirstLastPara="1" wrap="square" lIns="91425" tIns="91425" rIns="91425" bIns="91425" anchor="t" anchorCtr="0">
            <a:spAutoFit/>
          </a:bodyPr>
          <a:lstStyle/>
          <a:p>
            <a:pPr marL="457200" lvl="0" indent="-368300" algn="l" rtl="0">
              <a:lnSpc>
                <a:spcPct val="150000"/>
              </a:lnSpc>
              <a:spcBef>
                <a:spcPts val="1200"/>
              </a:spcBef>
              <a:spcAft>
                <a:spcPts val="0"/>
              </a:spcAft>
              <a:buClr>
                <a:schemeClr val="accent2"/>
              </a:buClr>
              <a:buSzPts val="2200"/>
              <a:buChar char="●"/>
            </a:pPr>
            <a:r>
              <a:rPr lang="en" sz="2000" dirty="0">
                <a:solidFill>
                  <a:srgbClr val="222222"/>
                </a:solidFill>
                <a:highlight>
                  <a:srgbClr val="FFFFFF"/>
                </a:highlight>
              </a:rPr>
              <a:t>Unary RPC (basic streaming)</a:t>
            </a:r>
            <a:endParaRPr sz="2000" dirty="0">
              <a:solidFill>
                <a:srgbClr val="222222"/>
              </a:solidFill>
              <a:highlight>
                <a:srgbClr val="FFFFFF"/>
              </a:highlight>
            </a:endParaRPr>
          </a:p>
          <a:p>
            <a:pPr marL="457200" lvl="0" indent="-368300" algn="l" rtl="0">
              <a:lnSpc>
                <a:spcPct val="150000"/>
              </a:lnSpc>
              <a:spcBef>
                <a:spcPts val="0"/>
              </a:spcBef>
              <a:spcAft>
                <a:spcPts val="0"/>
              </a:spcAft>
              <a:buClr>
                <a:schemeClr val="accent2"/>
              </a:buClr>
              <a:buSzPts val="2200"/>
              <a:buChar char="●"/>
            </a:pPr>
            <a:r>
              <a:rPr lang="en" sz="2000" dirty="0">
                <a:solidFill>
                  <a:srgbClr val="222222"/>
                </a:solidFill>
                <a:highlight>
                  <a:srgbClr val="FFFFFF"/>
                </a:highlight>
              </a:rPr>
              <a:t>Server streaming RPC</a:t>
            </a:r>
            <a:endParaRPr sz="2000" dirty="0">
              <a:solidFill>
                <a:srgbClr val="222222"/>
              </a:solidFill>
              <a:highlight>
                <a:srgbClr val="FFFFFF"/>
              </a:highlight>
            </a:endParaRPr>
          </a:p>
          <a:p>
            <a:pPr marL="457200" lvl="0" indent="-368300" algn="l" rtl="0">
              <a:lnSpc>
                <a:spcPct val="150000"/>
              </a:lnSpc>
              <a:spcBef>
                <a:spcPts val="0"/>
              </a:spcBef>
              <a:spcAft>
                <a:spcPts val="0"/>
              </a:spcAft>
              <a:buClr>
                <a:schemeClr val="accent2"/>
              </a:buClr>
              <a:buSzPts val="2200"/>
              <a:buChar char="●"/>
            </a:pPr>
            <a:r>
              <a:rPr lang="en" sz="2000" dirty="0">
                <a:solidFill>
                  <a:srgbClr val="222222"/>
                </a:solidFill>
                <a:highlight>
                  <a:srgbClr val="FFFFFF"/>
                </a:highlight>
              </a:rPr>
              <a:t>Client streaming RPC</a:t>
            </a:r>
            <a:endParaRPr sz="2000" dirty="0">
              <a:solidFill>
                <a:srgbClr val="222222"/>
              </a:solidFill>
              <a:highlight>
                <a:srgbClr val="FFFFFF"/>
              </a:highlight>
            </a:endParaRPr>
          </a:p>
          <a:p>
            <a:pPr marL="457200" lvl="0" indent="-368300" algn="l" rtl="0">
              <a:lnSpc>
                <a:spcPct val="150000"/>
              </a:lnSpc>
              <a:spcBef>
                <a:spcPts val="0"/>
              </a:spcBef>
              <a:spcAft>
                <a:spcPts val="0"/>
              </a:spcAft>
              <a:buClr>
                <a:schemeClr val="accent2"/>
              </a:buClr>
              <a:buSzPts val="2200"/>
              <a:buChar char="●"/>
            </a:pPr>
            <a:r>
              <a:rPr lang="en" sz="2000" dirty="0">
                <a:solidFill>
                  <a:srgbClr val="222222"/>
                </a:solidFill>
                <a:highlight>
                  <a:srgbClr val="FFFFFF"/>
                </a:highlight>
              </a:rPr>
              <a:t>Bidirectional streaming RPC</a:t>
            </a:r>
            <a:endParaRPr sz="2000" dirty="0">
              <a:solidFill>
                <a:schemeClr val="accent2"/>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p23"/>
          <p:cNvGrpSpPr/>
          <p:nvPr/>
        </p:nvGrpSpPr>
        <p:grpSpPr>
          <a:xfrm>
            <a:off x="114300" y="4689483"/>
            <a:ext cx="8915325" cy="383150"/>
            <a:chOff x="114300" y="4689483"/>
            <a:chExt cx="8915325" cy="383150"/>
          </a:xfrm>
        </p:grpSpPr>
        <p:pic>
          <p:nvPicPr>
            <p:cNvPr id="167" name="Google Shape;167;p23"/>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68" name="Google Shape;168;p23"/>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 name="Google Shape;169;p23"/>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70" name="Google Shape;170;p23"/>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gRPC Concepts - Channels</a:t>
            </a:r>
            <a:endParaRPr sz="2000" b="1">
              <a:solidFill>
                <a:srgbClr val="8DC63F"/>
              </a:solidFill>
              <a:latin typeface="Roboto"/>
              <a:ea typeface="Roboto"/>
              <a:cs typeface="Roboto"/>
              <a:sym typeface="Roboto"/>
            </a:endParaRPr>
          </a:p>
        </p:txBody>
      </p:sp>
      <p:sp>
        <p:nvSpPr>
          <p:cNvPr id="171" name="Google Shape;171;p23"/>
          <p:cNvSpPr txBox="1"/>
          <p:nvPr/>
        </p:nvSpPr>
        <p:spPr>
          <a:xfrm>
            <a:off x="393000" y="850450"/>
            <a:ext cx="8115900" cy="2831514"/>
          </a:xfrm>
          <a:prstGeom prst="rect">
            <a:avLst/>
          </a:prstGeom>
          <a:noFill/>
          <a:ln>
            <a:noFill/>
          </a:ln>
        </p:spPr>
        <p:txBody>
          <a:bodyPr spcFirstLastPara="1" wrap="square" lIns="91425" tIns="91425" rIns="91425" bIns="91425" anchor="t" anchorCtr="0">
            <a:spAutoFit/>
          </a:bodyPr>
          <a:lstStyle/>
          <a:p>
            <a:pPr marL="457200" lvl="0" indent="-368300" rtl="0">
              <a:lnSpc>
                <a:spcPct val="150000"/>
              </a:lnSpc>
              <a:spcBef>
                <a:spcPts val="1200"/>
              </a:spcBef>
              <a:spcAft>
                <a:spcPts val="0"/>
              </a:spcAft>
              <a:buClr>
                <a:schemeClr val="accent2"/>
              </a:buClr>
              <a:buSzPts val="2200"/>
              <a:buChar char="●"/>
            </a:pPr>
            <a:r>
              <a:rPr lang="en" sz="1800" dirty="0">
                <a:solidFill>
                  <a:srgbClr val="222222"/>
                </a:solidFill>
                <a:highlight>
                  <a:srgbClr val="FFFFFF"/>
                </a:highlight>
                <a:latin typeface="+mn-lt"/>
              </a:rPr>
              <a:t>A gRPC channel provides a connection to a gRPC server on a specified host and port</a:t>
            </a:r>
            <a:endParaRPr sz="1800" dirty="0">
              <a:solidFill>
                <a:srgbClr val="222222"/>
              </a:solidFill>
              <a:highlight>
                <a:srgbClr val="FFFFFF"/>
              </a:highlight>
              <a:latin typeface="+mn-lt"/>
            </a:endParaRPr>
          </a:p>
          <a:p>
            <a:pPr marL="457200" lvl="0" indent="-368300" rtl="0">
              <a:lnSpc>
                <a:spcPct val="150000"/>
              </a:lnSpc>
              <a:spcBef>
                <a:spcPts val="0"/>
              </a:spcBef>
              <a:spcAft>
                <a:spcPts val="0"/>
              </a:spcAft>
              <a:buClr>
                <a:srgbClr val="222222"/>
              </a:buClr>
              <a:buSzPts val="2200"/>
              <a:buChar char="●"/>
            </a:pPr>
            <a:r>
              <a:rPr lang="en" sz="1800" dirty="0">
                <a:solidFill>
                  <a:srgbClr val="222222"/>
                </a:solidFill>
                <a:highlight>
                  <a:srgbClr val="FFFFFF"/>
                </a:highlight>
                <a:latin typeface="+mn-lt"/>
              </a:rPr>
              <a:t>It is used when creating a client stub</a:t>
            </a:r>
            <a:endParaRPr sz="1800" dirty="0">
              <a:solidFill>
                <a:srgbClr val="222222"/>
              </a:solidFill>
              <a:highlight>
                <a:srgbClr val="FFFFFF"/>
              </a:highlight>
              <a:latin typeface="+mn-lt"/>
            </a:endParaRPr>
          </a:p>
          <a:p>
            <a:pPr marL="457200" lvl="0" indent="-368300" rtl="0">
              <a:lnSpc>
                <a:spcPct val="150000"/>
              </a:lnSpc>
              <a:spcBef>
                <a:spcPts val="0"/>
              </a:spcBef>
              <a:spcAft>
                <a:spcPts val="0"/>
              </a:spcAft>
              <a:buClr>
                <a:srgbClr val="222222"/>
              </a:buClr>
              <a:buSzPts val="2200"/>
              <a:buChar char="●"/>
            </a:pPr>
            <a:r>
              <a:rPr lang="en" sz="1800" dirty="0">
                <a:solidFill>
                  <a:srgbClr val="222222"/>
                </a:solidFill>
                <a:highlight>
                  <a:srgbClr val="FFFFFF"/>
                </a:highlight>
                <a:latin typeface="+mn-lt"/>
              </a:rPr>
              <a:t>Clients can specify channel arguments to modify gRPC’s default behavior, such as switching message compression on or off</a:t>
            </a:r>
            <a:endParaRPr sz="1800" dirty="0">
              <a:solidFill>
                <a:srgbClr val="222222"/>
              </a:solidFill>
              <a:highlight>
                <a:srgbClr val="FFFFFF"/>
              </a:highlight>
              <a:latin typeface="+mn-lt"/>
            </a:endParaRPr>
          </a:p>
          <a:p>
            <a:pPr marL="457200" lvl="0" indent="-368300" rtl="0">
              <a:lnSpc>
                <a:spcPct val="150000"/>
              </a:lnSpc>
              <a:spcBef>
                <a:spcPts val="0"/>
              </a:spcBef>
              <a:spcAft>
                <a:spcPts val="0"/>
              </a:spcAft>
              <a:buClr>
                <a:srgbClr val="222222"/>
              </a:buClr>
              <a:buSzPts val="2200"/>
              <a:buFont typeface="Roboto"/>
              <a:buChar char="●"/>
            </a:pPr>
            <a:r>
              <a:rPr lang="en" sz="1800" dirty="0">
                <a:solidFill>
                  <a:srgbClr val="222222"/>
                </a:solidFill>
                <a:highlight>
                  <a:srgbClr val="FFFFFF"/>
                </a:highlight>
                <a:latin typeface="+mn-lt"/>
              </a:rPr>
              <a:t>A channel has state, including </a:t>
            </a:r>
            <a:r>
              <a:rPr lang="en" sz="1800" dirty="0">
                <a:solidFill>
                  <a:srgbClr val="8DC63F"/>
                </a:solidFill>
                <a:latin typeface="+mn-lt"/>
              </a:rPr>
              <a:t>connected</a:t>
            </a:r>
            <a:r>
              <a:rPr lang="en" sz="1800" dirty="0">
                <a:solidFill>
                  <a:srgbClr val="8DC63F"/>
                </a:solidFill>
                <a:highlight>
                  <a:srgbClr val="FFFFFF"/>
                </a:highlight>
                <a:latin typeface="+mn-lt"/>
              </a:rPr>
              <a:t> </a:t>
            </a:r>
            <a:r>
              <a:rPr lang="en" sz="1800" dirty="0">
                <a:solidFill>
                  <a:srgbClr val="222222"/>
                </a:solidFill>
                <a:highlight>
                  <a:srgbClr val="FFFFFF"/>
                </a:highlight>
                <a:latin typeface="+mn-lt"/>
              </a:rPr>
              <a:t>and </a:t>
            </a:r>
            <a:r>
              <a:rPr lang="en" sz="1800" dirty="0">
                <a:solidFill>
                  <a:srgbClr val="8DC63F"/>
                </a:solidFill>
                <a:latin typeface="+mn-lt"/>
              </a:rPr>
              <a:t>idle</a:t>
            </a:r>
            <a:endParaRPr sz="1800" dirty="0">
              <a:solidFill>
                <a:srgbClr val="8DC63F"/>
              </a:solidFill>
              <a:highlight>
                <a:srgbClr val="FFFFFF"/>
              </a:highlight>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1"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l="-28029" r="28030"/>
          <a:stretch/>
        </p:blipFill>
        <p:spPr>
          <a:xfrm>
            <a:off x="225" y="0"/>
            <a:ext cx="9143700" cy="5143500"/>
          </a:xfrm>
          <a:prstGeom prst="rect">
            <a:avLst/>
          </a:prstGeom>
          <a:noFill/>
          <a:ln>
            <a:noFill/>
          </a:ln>
        </p:spPr>
      </p:pic>
      <p:pic>
        <p:nvPicPr>
          <p:cNvPr id="64" name="Google Shape;64;p14"/>
          <p:cNvPicPr preferRelativeResize="0"/>
          <p:nvPr/>
        </p:nvPicPr>
        <p:blipFill rotWithShape="1">
          <a:blip r:embed="rId4">
            <a:alphaModFix/>
          </a:blip>
          <a:srcRect t="49" b="39"/>
          <a:stretch/>
        </p:blipFill>
        <p:spPr>
          <a:xfrm>
            <a:off x="114300" y="4689483"/>
            <a:ext cx="1518224" cy="383150"/>
          </a:xfrm>
          <a:prstGeom prst="rect">
            <a:avLst/>
          </a:prstGeom>
          <a:noFill/>
          <a:ln>
            <a:noFill/>
          </a:ln>
        </p:spPr>
      </p:pic>
      <p:grpSp>
        <p:nvGrpSpPr>
          <p:cNvPr id="65" name="Google Shape;65;p14"/>
          <p:cNvGrpSpPr/>
          <p:nvPr/>
        </p:nvGrpSpPr>
        <p:grpSpPr>
          <a:xfrm>
            <a:off x="394875" y="1013997"/>
            <a:ext cx="3341100" cy="976350"/>
            <a:chOff x="394875" y="1014000"/>
            <a:chExt cx="3341100" cy="976350"/>
          </a:xfrm>
        </p:grpSpPr>
        <p:sp>
          <p:nvSpPr>
            <p:cNvPr id="66" name="Google Shape;66;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oboto Black"/>
                  <a:ea typeface="Roboto Black"/>
                  <a:cs typeface="Roboto Black"/>
                  <a:sym typeface="Roboto Black"/>
                </a:rPr>
                <a:t>01.</a:t>
              </a:r>
              <a:endParaRPr sz="3000">
                <a:solidFill>
                  <a:schemeClr val="lt1"/>
                </a:solidFill>
                <a:latin typeface="Roboto Black"/>
                <a:ea typeface="Roboto Black"/>
                <a:cs typeface="Roboto Black"/>
                <a:sym typeface="Roboto Black"/>
              </a:endParaRPr>
            </a:p>
          </p:txBody>
        </p:sp>
        <p:sp>
          <p:nvSpPr>
            <p:cNvPr id="67" name="Google Shape;67;p14"/>
            <p:cNvSpPr txBox="1"/>
            <p:nvPr/>
          </p:nvSpPr>
          <p:spPr>
            <a:xfrm>
              <a:off x="394875" y="1559250"/>
              <a:ext cx="334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151B22"/>
                  </a:solidFill>
                  <a:latin typeface="Roboto"/>
                  <a:ea typeface="Roboto"/>
                  <a:cs typeface="Roboto"/>
                  <a:sym typeface="Roboto"/>
                </a:rPr>
                <a:t>What, Why gRPC?</a:t>
              </a:r>
              <a:endParaRPr sz="1600" b="1">
                <a:solidFill>
                  <a:srgbClr val="151B22"/>
                </a:solidFill>
                <a:latin typeface="Roboto"/>
                <a:ea typeface="Roboto"/>
                <a:cs typeface="Roboto"/>
                <a:sym typeface="Roboto"/>
              </a:endParaRPr>
            </a:p>
          </p:txBody>
        </p:sp>
      </p:grpSp>
      <p:pic>
        <p:nvPicPr>
          <p:cNvPr id="68" name="Google Shape;68;p14"/>
          <p:cNvPicPr preferRelativeResize="0"/>
          <p:nvPr/>
        </p:nvPicPr>
        <p:blipFill>
          <a:blip r:embed="rId5">
            <a:alphaModFix/>
          </a:blip>
          <a:stretch>
            <a:fillRect/>
          </a:stretch>
        </p:blipFill>
        <p:spPr>
          <a:xfrm>
            <a:off x="114300" y="167250"/>
            <a:ext cx="202499" cy="440248"/>
          </a:xfrm>
          <a:prstGeom prst="rect">
            <a:avLst/>
          </a:prstGeom>
          <a:noFill/>
          <a:ln>
            <a:noFill/>
          </a:ln>
        </p:spPr>
      </p:pic>
      <p:grpSp>
        <p:nvGrpSpPr>
          <p:cNvPr id="69" name="Google Shape;69;p14"/>
          <p:cNvGrpSpPr/>
          <p:nvPr/>
        </p:nvGrpSpPr>
        <p:grpSpPr>
          <a:xfrm>
            <a:off x="394875" y="2150155"/>
            <a:ext cx="3341100" cy="976350"/>
            <a:chOff x="394875" y="1014000"/>
            <a:chExt cx="3341100" cy="976350"/>
          </a:xfrm>
        </p:grpSpPr>
        <p:sp>
          <p:nvSpPr>
            <p:cNvPr id="70" name="Google Shape;70;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oboto Black"/>
                  <a:ea typeface="Roboto Black"/>
                  <a:cs typeface="Roboto Black"/>
                  <a:sym typeface="Roboto Black"/>
                </a:rPr>
                <a:t>02.</a:t>
              </a:r>
              <a:endParaRPr sz="3000">
                <a:solidFill>
                  <a:schemeClr val="lt1"/>
                </a:solidFill>
                <a:latin typeface="Roboto Black"/>
                <a:ea typeface="Roboto Black"/>
                <a:cs typeface="Roboto Black"/>
                <a:sym typeface="Roboto Black"/>
              </a:endParaRPr>
            </a:p>
          </p:txBody>
        </p:sp>
        <p:sp>
          <p:nvSpPr>
            <p:cNvPr id="71" name="Google Shape;71;p14"/>
            <p:cNvSpPr txBox="1"/>
            <p:nvPr/>
          </p:nvSpPr>
          <p:spPr>
            <a:xfrm>
              <a:off x="394875" y="1559250"/>
              <a:ext cx="334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151B22"/>
                  </a:solidFill>
                  <a:latin typeface="Roboto"/>
                  <a:ea typeface="Roboto"/>
                  <a:cs typeface="Roboto"/>
                  <a:sym typeface="Roboto"/>
                </a:rPr>
                <a:t>gRPC Concepts</a:t>
              </a:r>
              <a:endParaRPr sz="1600" b="1">
                <a:solidFill>
                  <a:srgbClr val="151B22"/>
                </a:solidFill>
                <a:latin typeface="Roboto"/>
                <a:ea typeface="Roboto"/>
                <a:cs typeface="Roboto"/>
                <a:sym typeface="Roboto"/>
              </a:endParaRPr>
            </a:p>
          </p:txBody>
        </p:sp>
      </p:grpSp>
      <p:grpSp>
        <p:nvGrpSpPr>
          <p:cNvPr id="72" name="Google Shape;72;p14"/>
          <p:cNvGrpSpPr/>
          <p:nvPr/>
        </p:nvGrpSpPr>
        <p:grpSpPr>
          <a:xfrm>
            <a:off x="3200025" y="1013997"/>
            <a:ext cx="3341100" cy="976350"/>
            <a:chOff x="394875" y="1014000"/>
            <a:chExt cx="3341100" cy="976350"/>
          </a:xfrm>
        </p:grpSpPr>
        <p:sp>
          <p:nvSpPr>
            <p:cNvPr id="73" name="Google Shape;73;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oboto Black"/>
                  <a:ea typeface="Roboto Black"/>
                  <a:cs typeface="Roboto Black"/>
                  <a:sym typeface="Roboto Black"/>
                </a:rPr>
                <a:t>04.</a:t>
              </a:r>
              <a:endParaRPr sz="3000">
                <a:solidFill>
                  <a:schemeClr val="lt1"/>
                </a:solidFill>
                <a:latin typeface="Roboto Black"/>
                <a:ea typeface="Roboto Black"/>
                <a:cs typeface="Roboto Black"/>
                <a:sym typeface="Roboto Black"/>
              </a:endParaRPr>
            </a:p>
          </p:txBody>
        </p:sp>
        <p:sp>
          <p:nvSpPr>
            <p:cNvPr id="74" name="Google Shape;74;p14"/>
            <p:cNvSpPr txBox="1"/>
            <p:nvPr/>
          </p:nvSpPr>
          <p:spPr>
            <a:xfrm>
              <a:off x="394875" y="1559250"/>
              <a:ext cx="334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151B22"/>
                  </a:solidFill>
                  <a:latin typeface="Roboto"/>
                  <a:ea typeface="Roboto"/>
                  <a:cs typeface="Roboto"/>
                  <a:sym typeface="Roboto"/>
                </a:rPr>
                <a:t>Pros and Cons</a:t>
              </a:r>
              <a:endParaRPr sz="1600" b="1" dirty="0">
                <a:solidFill>
                  <a:srgbClr val="151B22"/>
                </a:solidFill>
                <a:latin typeface="Roboto"/>
                <a:ea typeface="Roboto"/>
                <a:cs typeface="Roboto"/>
                <a:sym typeface="Roboto"/>
              </a:endParaRPr>
            </a:p>
          </p:txBody>
        </p:sp>
      </p:grpSp>
      <p:grpSp>
        <p:nvGrpSpPr>
          <p:cNvPr id="75" name="Google Shape;75;p14"/>
          <p:cNvGrpSpPr/>
          <p:nvPr/>
        </p:nvGrpSpPr>
        <p:grpSpPr>
          <a:xfrm>
            <a:off x="3200025" y="2150155"/>
            <a:ext cx="3341100" cy="976350"/>
            <a:chOff x="394875" y="1014000"/>
            <a:chExt cx="3341100" cy="976350"/>
          </a:xfrm>
        </p:grpSpPr>
        <p:sp>
          <p:nvSpPr>
            <p:cNvPr id="76" name="Google Shape;76;p14"/>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oboto Black"/>
                  <a:ea typeface="Roboto Black"/>
                  <a:cs typeface="Roboto Black"/>
                  <a:sym typeface="Roboto Black"/>
                </a:rPr>
                <a:t>05.</a:t>
              </a:r>
              <a:endParaRPr sz="3000">
                <a:solidFill>
                  <a:schemeClr val="lt1"/>
                </a:solidFill>
                <a:latin typeface="Roboto Black"/>
                <a:ea typeface="Roboto Black"/>
                <a:cs typeface="Roboto Black"/>
                <a:sym typeface="Roboto Black"/>
              </a:endParaRPr>
            </a:p>
          </p:txBody>
        </p:sp>
        <p:sp>
          <p:nvSpPr>
            <p:cNvPr id="77" name="Google Shape;77;p14"/>
            <p:cNvSpPr txBox="1"/>
            <p:nvPr/>
          </p:nvSpPr>
          <p:spPr>
            <a:xfrm>
              <a:off x="394875" y="1559250"/>
              <a:ext cx="334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151B22"/>
                  </a:solidFill>
                  <a:latin typeface="Roboto"/>
                  <a:ea typeface="Roboto"/>
                  <a:cs typeface="Roboto"/>
                  <a:sym typeface="Roboto"/>
                </a:rPr>
                <a:t>gRPC code-first in .NET</a:t>
              </a:r>
              <a:endParaRPr sz="1600" b="1">
                <a:solidFill>
                  <a:srgbClr val="151B22"/>
                </a:solidFill>
                <a:latin typeface="Roboto"/>
                <a:ea typeface="Roboto"/>
                <a:cs typeface="Roboto"/>
                <a:sym typeface="Roboto"/>
              </a:endParaRPr>
            </a:p>
          </p:txBody>
        </p:sp>
      </p:grpSp>
      <p:grpSp>
        <p:nvGrpSpPr>
          <p:cNvPr id="78" name="Google Shape;78;p14"/>
          <p:cNvGrpSpPr/>
          <p:nvPr/>
        </p:nvGrpSpPr>
        <p:grpSpPr>
          <a:xfrm>
            <a:off x="3211350" y="3316977"/>
            <a:ext cx="2654100" cy="976350"/>
            <a:chOff x="3200025" y="3153150"/>
            <a:chExt cx="2654100" cy="976350"/>
          </a:xfrm>
        </p:grpSpPr>
        <p:sp>
          <p:nvSpPr>
            <p:cNvPr id="79" name="Google Shape;79;p14"/>
            <p:cNvSpPr txBox="1"/>
            <p:nvPr/>
          </p:nvSpPr>
          <p:spPr>
            <a:xfrm>
              <a:off x="3200025" y="315315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oboto Black"/>
                  <a:ea typeface="Roboto Black"/>
                  <a:cs typeface="Roboto Black"/>
                  <a:sym typeface="Roboto Black"/>
                </a:rPr>
                <a:t>06.</a:t>
              </a:r>
              <a:endParaRPr sz="3000">
                <a:solidFill>
                  <a:schemeClr val="lt1"/>
                </a:solidFill>
                <a:latin typeface="Roboto Black"/>
                <a:ea typeface="Roboto Black"/>
                <a:cs typeface="Roboto Black"/>
                <a:sym typeface="Roboto Black"/>
              </a:endParaRPr>
            </a:p>
          </p:txBody>
        </p:sp>
        <p:sp>
          <p:nvSpPr>
            <p:cNvPr id="80" name="Google Shape;80;p14"/>
            <p:cNvSpPr txBox="1"/>
            <p:nvPr/>
          </p:nvSpPr>
          <p:spPr>
            <a:xfrm>
              <a:off x="3200025" y="3698400"/>
              <a:ext cx="265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151B22"/>
                  </a:solidFill>
                  <a:latin typeface="Roboto"/>
                  <a:ea typeface="Roboto"/>
                  <a:cs typeface="Roboto"/>
                  <a:sym typeface="Roboto"/>
                </a:rPr>
                <a:t>Demo</a:t>
              </a:r>
              <a:endParaRPr sz="1600" b="1">
                <a:solidFill>
                  <a:srgbClr val="151B22"/>
                </a:solidFill>
                <a:latin typeface="Roboto"/>
                <a:ea typeface="Roboto"/>
                <a:cs typeface="Roboto"/>
                <a:sym typeface="Roboto"/>
              </a:endParaRPr>
            </a:p>
          </p:txBody>
        </p:sp>
      </p:grpSp>
      <p:sp>
        <p:nvSpPr>
          <p:cNvPr id="81" name="Google Shape;81;p1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latin typeface="Roboto"/>
                <a:ea typeface="Roboto"/>
                <a:cs typeface="Roboto"/>
                <a:sym typeface="Roboto"/>
              </a:rPr>
              <a:t>TABLE OF CONTENTS</a:t>
            </a:r>
            <a:endParaRPr sz="2000" b="1">
              <a:solidFill>
                <a:srgbClr val="8DC63F"/>
              </a:solidFill>
              <a:latin typeface="Roboto"/>
              <a:ea typeface="Roboto"/>
              <a:cs typeface="Roboto"/>
              <a:sym typeface="Roboto"/>
            </a:endParaRPr>
          </a:p>
        </p:txBody>
      </p:sp>
      <p:grpSp>
        <p:nvGrpSpPr>
          <p:cNvPr id="82" name="Google Shape;82;p14"/>
          <p:cNvGrpSpPr/>
          <p:nvPr/>
        </p:nvGrpSpPr>
        <p:grpSpPr>
          <a:xfrm>
            <a:off x="5865450" y="1013997"/>
            <a:ext cx="2654100" cy="976350"/>
            <a:chOff x="3200025" y="3153150"/>
            <a:chExt cx="2654100" cy="976350"/>
          </a:xfrm>
        </p:grpSpPr>
        <p:sp>
          <p:nvSpPr>
            <p:cNvPr id="83" name="Google Shape;83;p14"/>
            <p:cNvSpPr txBox="1"/>
            <p:nvPr/>
          </p:nvSpPr>
          <p:spPr>
            <a:xfrm>
              <a:off x="3200025" y="315315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oboto Black"/>
                  <a:ea typeface="Roboto Black"/>
                  <a:cs typeface="Roboto Black"/>
                  <a:sym typeface="Roboto Black"/>
                </a:rPr>
                <a:t>07.</a:t>
              </a:r>
              <a:endParaRPr sz="3000">
                <a:solidFill>
                  <a:schemeClr val="lt1"/>
                </a:solidFill>
                <a:latin typeface="Roboto Black"/>
                <a:ea typeface="Roboto Black"/>
                <a:cs typeface="Roboto Black"/>
                <a:sym typeface="Roboto Black"/>
              </a:endParaRPr>
            </a:p>
          </p:txBody>
        </p:sp>
        <p:sp>
          <p:nvSpPr>
            <p:cNvPr id="84" name="Google Shape;84;p14"/>
            <p:cNvSpPr txBox="1"/>
            <p:nvPr/>
          </p:nvSpPr>
          <p:spPr>
            <a:xfrm>
              <a:off x="3200025" y="3698400"/>
              <a:ext cx="265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151B22"/>
                  </a:solidFill>
                  <a:latin typeface="Roboto"/>
                  <a:ea typeface="Roboto"/>
                  <a:cs typeface="Roboto"/>
                  <a:sym typeface="Roboto"/>
                </a:rPr>
                <a:t>Q&amp;A</a:t>
              </a:r>
              <a:endParaRPr sz="1600" b="1">
                <a:solidFill>
                  <a:srgbClr val="151B22"/>
                </a:solidFill>
                <a:latin typeface="Roboto"/>
                <a:ea typeface="Roboto"/>
                <a:cs typeface="Roboto"/>
                <a:sym typeface="Roboto"/>
              </a:endParaRPr>
            </a:p>
          </p:txBody>
        </p:sp>
      </p:grpSp>
      <p:grpSp>
        <p:nvGrpSpPr>
          <p:cNvPr id="8" name="Google Shape;72;p14">
            <a:extLst>
              <a:ext uri="{FF2B5EF4-FFF2-40B4-BE49-F238E27FC236}">
                <a16:creationId xmlns:a16="http://schemas.microsoft.com/office/drawing/2014/main" id="{4B082110-2002-2B07-087B-9683E0349304}"/>
              </a:ext>
            </a:extLst>
          </p:cNvPr>
          <p:cNvGrpSpPr/>
          <p:nvPr/>
        </p:nvGrpSpPr>
        <p:grpSpPr>
          <a:xfrm>
            <a:off x="393000" y="3316977"/>
            <a:ext cx="3341100" cy="976350"/>
            <a:chOff x="394875" y="1014000"/>
            <a:chExt cx="3341100" cy="976350"/>
          </a:xfrm>
        </p:grpSpPr>
        <p:sp>
          <p:nvSpPr>
            <p:cNvPr id="9" name="Google Shape;73;p14">
              <a:extLst>
                <a:ext uri="{FF2B5EF4-FFF2-40B4-BE49-F238E27FC236}">
                  <a16:creationId xmlns:a16="http://schemas.microsoft.com/office/drawing/2014/main" id="{58A6C323-B781-915E-AF04-988E80DB4437}"/>
                </a:ext>
              </a:extLst>
            </p:cNvPr>
            <p:cNvSpPr txBox="1"/>
            <p:nvPr/>
          </p:nvSpPr>
          <p:spPr>
            <a:xfrm>
              <a:off x="394875" y="1014000"/>
              <a:ext cx="87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oboto Black"/>
                  <a:ea typeface="Roboto Black"/>
                  <a:cs typeface="Roboto Black"/>
                  <a:sym typeface="Roboto Black"/>
                </a:rPr>
                <a:t>03.</a:t>
              </a:r>
              <a:endParaRPr sz="3000">
                <a:solidFill>
                  <a:schemeClr val="lt1"/>
                </a:solidFill>
                <a:latin typeface="Roboto Black"/>
                <a:ea typeface="Roboto Black"/>
                <a:cs typeface="Roboto Black"/>
                <a:sym typeface="Roboto Black"/>
              </a:endParaRPr>
            </a:p>
          </p:txBody>
        </p:sp>
        <p:sp>
          <p:nvSpPr>
            <p:cNvPr id="10" name="Google Shape;74;p14">
              <a:extLst>
                <a:ext uri="{FF2B5EF4-FFF2-40B4-BE49-F238E27FC236}">
                  <a16:creationId xmlns:a16="http://schemas.microsoft.com/office/drawing/2014/main" id="{DE297987-AA74-E0C0-8B5C-72E91C79194E}"/>
                </a:ext>
              </a:extLst>
            </p:cNvPr>
            <p:cNvSpPr txBox="1"/>
            <p:nvPr/>
          </p:nvSpPr>
          <p:spPr>
            <a:xfrm>
              <a:off x="394875" y="1559250"/>
              <a:ext cx="334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151B22"/>
                  </a:solidFill>
                  <a:latin typeface="Roboto"/>
                  <a:ea typeface="Roboto"/>
                  <a:cs typeface="Roboto"/>
                  <a:sym typeface="Roboto"/>
                </a:rPr>
                <a:t>Compare with Restful API</a:t>
              </a:r>
              <a:endParaRPr sz="1600" b="1">
                <a:solidFill>
                  <a:srgbClr val="151B22"/>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4">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5">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2999" y="141075"/>
            <a:ext cx="63516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8DC63F"/>
                </a:solidFill>
                <a:latin typeface="Roboto"/>
                <a:ea typeface="Roboto"/>
                <a:cs typeface="Roboto"/>
                <a:sym typeface="Roboto"/>
              </a:rPr>
              <a:t>gRPC Concepts - Deadlines/Timeouts/Cancellation</a:t>
            </a:r>
            <a:endParaRPr sz="2000" b="1" dirty="0">
              <a:solidFill>
                <a:srgbClr val="8DC63F"/>
              </a:solidFill>
              <a:latin typeface="Roboto"/>
              <a:ea typeface="Roboto"/>
              <a:cs typeface="Roboto"/>
              <a:sym typeface="Roboto"/>
            </a:endParaRPr>
          </a:p>
        </p:txBody>
      </p:sp>
      <p:sp>
        <p:nvSpPr>
          <p:cNvPr id="181" name="Google Shape;181;p24"/>
          <p:cNvSpPr txBox="1"/>
          <p:nvPr/>
        </p:nvSpPr>
        <p:spPr>
          <a:xfrm>
            <a:off x="393000" y="850450"/>
            <a:ext cx="8115900" cy="3708677"/>
          </a:xfrm>
          <a:prstGeom prst="rect">
            <a:avLst/>
          </a:prstGeom>
          <a:noFill/>
          <a:ln>
            <a:noFill/>
          </a:ln>
        </p:spPr>
        <p:txBody>
          <a:bodyPr spcFirstLastPara="1" wrap="square" lIns="91425" tIns="91425" rIns="91425" bIns="91425" anchor="t" anchorCtr="0">
            <a:spAutoFit/>
          </a:bodyPr>
          <a:lstStyle/>
          <a:p>
            <a:pPr marL="457200" lvl="0" indent="-368300" algn="l" rtl="0">
              <a:lnSpc>
                <a:spcPct val="150000"/>
              </a:lnSpc>
              <a:spcBef>
                <a:spcPts val="1200"/>
              </a:spcBef>
              <a:spcAft>
                <a:spcPts val="0"/>
              </a:spcAft>
              <a:buClr>
                <a:schemeClr val="accent2"/>
              </a:buClr>
              <a:buSzPts val="2200"/>
              <a:buChar char="●"/>
            </a:pPr>
            <a:r>
              <a:rPr lang="en-US" sz="1800" b="0" i="0" dirty="0" err="1">
                <a:solidFill>
                  <a:srgbClr val="161616"/>
                </a:solidFill>
                <a:effectLst/>
                <a:latin typeface="+mn-lt"/>
              </a:rPr>
              <a:t>gRPC</a:t>
            </a:r>
            <a:r>
              <a:rPr lang="en-US" sz="1800" b="0" i="0" dirty="0">
                <a:solidFill>
                  <a:srgbClr val="161616"/>
                </a:solidFill>
                <a:effectLst/>
                <a:latin typeface="+mn-lt"/>
              </a:rPr>
              <a:t> allows clients to specify a maximum time for an RPC to finish </a:t>
            </a:r>
          </a:p>
          <a:p>
            <a:pPr marL="457200" lvl="0" indent="-368300" algn="l" rtl="0">
              <a:lnSpc>
                <a:spcPct val="150000"/>
              </a:lnSpc>
              <a:spcBef>
                <a:spcPts val="1200"/>
              </a:spcBef>
              <a:spcAft>
                <a:spcPts val="0"/>
              </a:spcAft>
              <a:buClr>
                <a:schemeClr val="accent2"/>
              </a:buClr>
              <a:buSzPts val="2200"/>
              <a:buChar char="●"/>
            </a:pPr>
            <a:r>
              <a:rPr lang="en-US" sz="1800" b="0" i="0" dirty="0">
                <a:solidFill>
                  <a:srgbClr val="161616"/>
                </a:solidFill>
                <a:effectLst/>
                <a:latin typeface="+mn-lt"/>
              </a:rPr>
              <a:t>If the specified deadline is exceeded, the server can cancel the operation independently of the client </a:t>
            </a:r>
          </a:p>
          <a:p>
            <a:pPr marL="457200" lvl="0" indent="-368300" algn="l" rtl="0">
              <a:lnSpc>
                <a:spcPct val="150000"/>
              </a:lnSpc>
              <a:spcBef>
                <a:spcPts val="1200"/>
              </a:spcBef>
              <a:spcAft>
                <a:spcPts val="0"/>
              </a:spcAft>
              <a:buClr>
                <a:schemeClr val="accent2"/>
              </a:buClr>
              <a:buSzPts val="2200"/>
              <a:buChar char="●"/>
            </a:pPr>
            <a:r>
              <a:rPr lang="en-US" sz="1800" b="0" i="0" dirty="0">
                <a:solidFill>
                  <a:srgbClr val="161616"/>
                </a:solidFill>
                <a:effectLst/>
                <a:latin typeface="+mn-lt"/>
              </a:rPr>
              <a:t>Deadlines and cancellations can be propagated through subsequent </a:t>
            </a:r>
            <a:r>
              <a:rPr lang="en-US" sz="1800" b="0" i="0" dirty="0" err="1">
                <a:solidFill>
                  <a:srgbClr val="161616"/>
                </a:solidFill>
                <a:effectLst/>
                <a:latin typeface="+mn-lt"/>
              </a:rPr>
              <a:t>gRPC</a:t>
            </a:r>
            <a:r>
              <a:rPr lang="en-US" sz="1800" b="0" i="0" dirty="0">
                <a:solidFill>
                  <a:srgbClr val="161616"/>
                </a:solidFill>
                <a:effectLst/>
                <a:latin typeface="+mn-lt"/>
              </a:rPr>
              <a:t> calls to help enforce resource usage limits </a:t>
            </a:r>
          </a:p>
          <a:p>
            <a:pPr marL="457200" lvl="0" indent="-368300" algn="l" rtl="0">
              <a:lnSpc>
                <a:spcPct val="150000"/>
              </a:lnSpc>
              <a:spcBef>
                <a:spcPts val="1200"/>
              </a:spcBef>
              <a:spcAft>
                <a:spcPts val="0"/>
              </a:spcAft>
              <a:buClr>
                <a:schemeClr val="accent2"/>
              </a:buClr>
              <a:buSzPts val="2200"/>
              <a:buChar char="●"/>
            </a:pPr>
            <a:r>
              <a:rPr lang="en-US" sz="1800" b="0" i="0" dirty="0">
                <a:solidFill>
                  <a:srgbClr val="161616"/>
                </a:solidFill>
                <a:effectLst/>
                <a:latin typeface="+mn-lt"/>
              </a:rPr>
              <a:t>Clients can stop operations when a deadline is exceeded, or earlier if necessary</a:t>
            </a:r>
            <a:endParaRPr sz="1800" dirty="0">
              <a:solidFill>
                <a:srgbClr val="8DC63F"/>
              </a:solidFill>
              <a:highlight>
                <a:srgbClr val="FFFFFF"/>
              </a:highlight>
              <a:latin typeface="+mn-lt"/>
            </a:endParaRPr>
          </a:p>
        </p:txBody>
      </p:sp>
    </p:spTree>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5"/>
          <p:cNvPicPr preferRelativeResize="0"/>
          <p:nvPr/>
        </p:nvPicPr>
        <p:blipFill rotWithShape="1">
          <a:blip r:embed="rId3">
            <a:alphaModFix/>
          </a:blip>
          <a:srcRect/>
          <a:stretch/>
        </p:blipFill>
        <p:spPr>
          <a:xfrm>
            <a:off x="225" y="0"/>
            <a:ext cx="9143700" cy="5143500"/>
          </a:xfrm>
          <a:prstGeom prst="rect">
            <a:avLst/>
          </a:prstGeom>
          <a:noFill/>
          <a:ln>
            <a:noFill/>
          </a:ln>
        </p:spPr>
      </p:pic>
      <p:pic>
        <p:nvPicPr>
          <p:cNvPr id="90" name="Google Shape;90;p15"/>
          <p:cNvPicPr preferRelativeResize="0"/>
          <p:nvPr/>
        </p:nvPicPr>
        <p:blipFill>
          <a:blip r:embed="rId4">
            <a:alphaModFix/>
          </a:blip>
          <a:stretch>
            <a:fillRect/>
          </a:stretch>
        </p:blipFill>
        <p:spPr>
          <a:xfrm>
            <a:off x="114300" y="4689483"/>
            <a:ext cx="1518224" cy="383150"/>
          </a:xfrm>
          <a:prstGeom prst="rect">
            <a:avLst/>
          </a:prstGeom>
          <a:noFill/>
          <a:ln>
            <a:noFill/>
          </a:ln>
        </p:spPr>
      </p:pic>
      <p:sp>
        <p:nvSpPr>
          <p:cNvPr id="91" name="Google Shape;91;p15"/>
          <p:cNvSpPr txBox="1"/>
          <p:nvPr/>
        </p:nvSpPr>
        <p:spPr>
          <a:xfrm>
            <a:off x="357300" y="2202312"/>
            <a:ext cx="5353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AU" sz="3600" b="1">
                <a:solidFill>
                  <a:srgbClr val="151B22"/>
                </a:solidFill>
                <a:latin typeface="Roboto"/>
                <a:ea typeface="Roboto"/>
                <a:cs typeface="Roboto"/>
                <a:sym typeface="Roboto"/>
              </a:rPr>
              <a:t>Compare with </a:t>
            </a:r>
            <a:r>
              <a:rPr lang="en-AU" sz="3600" b="1" err="1">
                <a:solidFill>
                  <a:srgbClr val="151B22"/>
                </a:solidFill>
                <a:latin typeface="Roboto"/>
                <a:ea typeface="Roboto"/>
                <a:cs typeface="Roboto"/>
                <a:sym typeface="Roboto"/>
              </a:rPr>
              <a:t>Resful</a:t>
            </a:r>
            <a:r>
              <a:rPr lang="en-AU" sz="3600" b="1">
                <a:solidFill>
                  <a:srgbClr val="151B22"/>
                </a:solidFill>
                <a:latin typeface="Roboto"/>
                <a:ea typeface="Roboto"/>
                <a:cs typeface="Roboto"/>
                <a:sym typeface="Roboto"/>
              </a:rPr>
              <a:t> API</a:t>
            </a:r>
            <a:endParaRPr sz="3600" b="1">
              <a:solidFill>
                <a:srgbClr val="151B22"/>
              </a:solidFill>
              <a:latin typeface="Roboto"/>
              <a:ea typeface="Roboto"/>
              <a:cs typeface="Roboto"/>
              <a:sym typeface="Roboto"/>
            </a:endParaRPr>
          </a:p>
        </p:txBody>
      </p:sp>
    </p:spTree>
    <p:extLst>
      <p:ext uri="{BB962C8B-B14F-4D97-AF65-F5344CB8AC3E}">
        <p14:creationId xmlns:p14="http://schemas.microsoft.com/office/powerpoint/2010/main" val="1797992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AU" sz="2000" b="1" err="1">
                <a:solidFill>
                  <a:srgbClr val="8DC63F"/>
                </a:solidFill>
                <a:latin typeface="Roboto"/>
                <a:ea typeface="Roboto"/>
                <a:cs typeface="Roboto"/>
                <a:sym typeface="Roboto"/>
              </a:rPr>
              <a:t>gRPC</a:t>
            </a:r>
            <a:r>
              <a:rPr lang="en" sz="2000" b="1">
                <a:solidFill>
                  <a:srgbClr val="8DC63F"/>
                </a:solidFill>
                <a:latin typeface="Roboto"/>
                <a:ea typeface="Roboto"/>
                <a:cs typeface="Roboto"/>
                <a:sym typeface="Roboto"/>
              </a:rPr>
              <a:t> vs RestApi</a:t>
            </a:r>
            <a:endParaRPr sz="2000" b="1">
              <a:solidFill>
                <a:srgbClr val="8DC63F"/>
              </a:solidFill>
              <a:latin typeface="Roboto"/>
              <a:ea typeface="Roboto"/>
              <a:cs typeface="Roboto"/>
              <a:sym typeface="Roboto"/>
            </a:endParaRPr>
          </a:p>
        </p:txBody>
      </p:sp>
      <p:pic>
        <p:nvPicPr>
          <p:cNvPr id="7170" name="Picture 2" descr="gRPC vs REST: A Comparison Guide for 2024">
            <a:extLst>
              <a:ext uri="{FF2B5EF4-FFF2-40B4-BE49-F238E27FC236}">
                <a16:creationId xmlns:a16="http://schemas.microsoft.com/office/drawing/2014/main" id="{4BD3E370-1FFE-4830-DCB1-E9ED178327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767" y="767962"/>
            <a:ext cx="7574466" cy="3787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329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AU" sz="2000" b="1" err="1">
                <a:solidFill>
                  <a:srgbClr val="8DC63F"/>
                </a:solidFill>
                <a:latin typeface="Roboto"/>
                <a:ea typeface="Roboto"/>
                <a:cs typeface="Roboto"/>
                <a:sym typeface="Roboto"/>
              </a:rPr>
              <a:t>gRPC</a:t>
            </a:r>
            <a:r>
              <a:rPr lang="en" sz="2000" b="1">
                <a:solidFill>
                  <a:srgbClr val="8DC63F"/>
                </a:solidFill>
                <a:latin typeface="Roboto"/>
                <a:ea typeface="Roboto"/>
                <a:cs typeface="Roboto"/>
                <a:sym typeface="Roboto"/>
              </a:rPr>
              <a:t> vs RestApi</a:t>
            </a:r>
            <a:endParaRPr sz="2000" b="1">
              <a:solidFill>
                <a:srgbClr val="8DC63F"/>
              </a:solidFill>
              <a:latin typeface="Roboto"/>
              <a:ea typeface="Roboto"/>
              <a:cs typeface="Roboto"/>
              <a:sym typeface="Roboto"/>
            </a:endParaRPr>
          </a:p>
        </p:txBody>
      </p:sp>
      <p:pic>
        <p:nvPicPr>
          <p:cNvPr id="1026" name="Picture 2">
            <a:extLst>
              <a:ext uri="{FF2B5EF4-FFF2-40B4-BE49-F238E27FC236}">
                <a16:creationId xmlns:a16="http://schemas.microsoft.com/office/drawing/2014/main" id="{18ADA329-804F-2181-4D4D-BC79C8D0E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493" y="867776"/>
            <a:ext cx="5278438" cy="38217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E25867-00B1-7F9A-4D6B-750E7844E8C6}"/>
              </a:ext>
            </a:extLst>
          </p:cNvPr>
          <p:cNvSpPr txBox="1"/>
          <p:nvPr/>
        </p:nvSpPr>
        <p:spPr>
          <a:xfrm>
            <a:off x="6209322" y="4269619"/>
            <a:ext cx="2575169" cy="307777"/>
          </a:xfrm>
          <a:prstGeom prst="rect">
            <a:avLst/>
          </a:prstGeom>
          <a:noFill/>
        </p:spPr>
        <p:txBody>
          <a:bodyPr wrap="square">
            <a:spAutoFit/>
          </a:bodyPr>
          <a:lstStyle/>
          <a:p>
            <a:r>
              <a:rPr lang="en-AU" b="0" i="0">
                <a:solidFill>
                  <a:srgbClr val="6B6B6B"/>
                </a:solidFill>
                <a:effectLst/>
                <a:latin typeface="sohne"/>
              </a:rPr>
              <a:t>Scenario 1 — Single request</a:t>
            </a:r>
            <a:endParaRPr lang="en-AU"/>
          </a:p>
        </p:txBody>
      </p:sp>
    </p:spTree>
    <p:extLst>
      <p:ext uri="{BB962C8B-B14F-4D97-AF65-F5344CB8AC3E}">
        <p14:creationId xmlns:p14="http://schemas.microsoft.com/office/powerpoint/2010/main" val="3798454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AU" sz="2000" b="1" err="1">
                <a:solidFill>
                  <a:srgbClr val="8DC63F"/>
                </a:solidFill>
                <a:latin typeface="Roboto"/>
                <a:ea typeface="Roboto"/>
                <a:cs typeface="Roboto"/>
                <a:sym typeface="Roboto"/>
              </a:rPr>
              <a:t>gRPC</a:t>
            </a:r>
            <a:r>
              <a:rPr lang="en" sz="2000" b="1">
                <a:solidFill>
                  <a:srgbClr val="8DC63F"/>
                </a:solidFill>
                <a:latin typeface="Roboto"/>
                <a:ea typeface="Roboto"/>
                <a:cs typeface="Roboto"/>
                <a:sym typeface="Roboto"/>
              </a:rPr>
              <a:t> vs RestApi</a:t>
            </a:r>
            <a:endParaRPr sz="2000" b="1">
              <a:solidFill>
                <a:srgbClr val="8DC63F"/>
              </a:solidFill>
              <a:latin typeface="Roboto"/>
              <a:ea typeface="Roboto"/>
              <a:cs typeface="Roboto"/>
              <a:sym typeface="Roboto"/>
            </a:endParaRPr>
          </a:p>
        </p:txBody>
      </p:sp>
      <p:sp>
        <p:nvSpPr>
          <p:cNvPr id="3" name="TextBox 2">
            <a:extLst>
              <a:ext uri="{FF2B5EF4-FFF2-40B4-BE49-F238E27FC236}">
                <a16:creationId xmlns:a16="http://schemas.microsoft.com/office/drawing/2014/main" id="{32E25867-00B1-7F9A-4D6B-750E7844E8C6}"/>
              </a:ext>
            </a:extLst>
          </p:cNvPr>
          <p:cNvSpPr txBox="1"/>
          <p:nvPr/>
        </p:nvSpPr>
        <p:spPr>
          <a:xfrm>
            <a:off x="6209322" y="4269619"/>
            <a:ext cx="2575169" cy="307777"/>
          </a:xfrm>
          <a:prstGeom prst="rect">
            <a:avLst/>
          </a:prstGeom>
          <a:noFill/>
        </p:spPr>
        <p:txBody>
          <a:bodyPr wrap="square">
            <a:spAutoFit/>
          </a:bodyPr>
          <a:lstStyle/>
          <a:p>
            <a:r>
              <a:rPr lang="en-AU" b="0" i="0">
                <a:solidFill>
                  <a:srgbClr val="6B6B6B"/>
                </a:solidFill>
                <a:effectLst/>
                <a:latin typeface="sohne"/>
              </a:rPr>
              <a:t>Scenario 2 — many requests</a:t>
            </a:r>
            <a:endParaRPr lang="en-AU"/>
          </a:p>
        </p:txBody>
      </p:sp>
      <p:pic>
        <p:nvPicPr>
          <p:cNvPr id="3074" name="Picture 2">
            <a:extLst>
              <a:ext uri="{FF2B5EF4-FFF2-40B4-BE49-F238E27FC236}">
                <a16:creationId xmlns:a16="http://schemas.microsoft.com/office/drawing/2014/main" id="{1B5FF811-74DE-3D68-6873-62DC7FC10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53" y="687117"/>
            <a:ext cx="5445613" cy="394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3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114300" y="4689483"/>
            <a:ext cx="8915325" cy="383150"/>
            <a:chOff x="114300" y="4689483"/>
            <a:chExt cx="8915325" cy="383150"/>
          </a:xfrm>
        </p:grpSpPr>
        <p:pic>
          <p:nvPicPr>
            <p:cNvPr id="177" name="Google Shape;177;p24"/>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78" name="Google Shape;178;p24"/>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24"/>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80" name="Google Shape;180;p24"/>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AU" sz="2000" b="1" err="1">
                <a:solidFill>
                  <a:srgbClr val="8DC63F"/>
                </a:solidFill>
                <a:latin typeface="Roboto"/>
                <a:ea typeface="Roboto"/>
                <a:cs typeface="Roboto"/>
                <a:sym typeface="Roboto"/>
              </a:rPr>
              <a:t>gRPC</a:t>
            </a:r>
            <a:r>
              <a:rPr lang="en" sz="2000" b="1">
                <a:solidFill>
                  <a:srgbClr val="8DC63F"/>
                </a:solidFill>
                <a:latin typeface="Roboto"/>
                <a:ea typeface="Roboto"/>
                <a:cs typeface="Roboto"/>
                <a:sym typeface="Roboto"/>
              </a:rPr>
              <a:t> vs RestApi</a:t>
            </a:r>
            <a:endParaRPr sz="2000" b="1">
              <a:solidFill>
                <a:srgbClr val="8DC63F"/>
              </a:solidFill>
              <a:latin typeface="Roboto"/>
              <a:ea typeface="Roboto"/>
              <a:cs typeface="Roboto"/>
              <a:sym typeface="Roboto"/>
            </a:endParaRPr>
          </a:p>
        </p:txBody>
      </p:sp>
      <p:sp>
        <p:nvSpPr>
          <p:cNvPr id="3" name="TextBox 2">
            <a:extLst>
              <a:ext uri="{FF2B5EF4-FFF2-40B4-BE49-F238E27FC236}">
                <a16:creationId xmlns:a16="http://schemas.microsoft.com/office/drawing/2014/main" id="{32E25867-00B1-7F9A-4D6B-750E7844E8C6}"/>
              </a:ext>
            </a:extLst>
          </p:cNvPr>
          <p:cNvSpPr txBox="1"/>
          <p:nvPr/>
        </p:nvSpPr>
        <p:spPr>
          <a:xfrm>
            <a:off x="6209322" y="4269619"/>
            <a:ext cx="2729704" cy="307777"/>
          </a:xfrm>
          <a:prstGeom prst="rect">
            <a:avLst/>
          </a:prstGeom>
          <a:noFill/>
        </p:spPr>
        <p:txBody>
          <a:bodyPr wrap="square">
            <a:spAutoFit/>
          </a:bodyPr>
          <a:lstStyle/>
          <a:p>
            <a:r>
              <a:rPr lang="it-IT" b="0" i="0">
                <a:solidFill>
                  <a:srgbClr val="6B6B6B"/>
                </a:solidFill>
                <a:effectLst/>
                <a:latin typeface="sohne"/>
              </a:rPr>
              <a:t>Scenario 3 — Binary data transfer</a:t>
            </a:r>
            <a:endParaRPr lang="en-AU"/>
          </a:p>
        </p:txBody>
      </p:sp>
      <p:pic>
        <p:nvPicPr>
          <p:cNvPr id="2050" name="Picture 2">
            <a:extLst>
              <a:ext uri="{FF2B5EF4-FFF2-40B4-BE49-F238E27FC236}">
                <a16:creationId xmlns:a16="http://schemas.microsoft.com/office/drawing/2014/main" id="{655FA92A-841A-0FBD-E37F-352198560A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663" y="824985"/>
            <a:ext cx="5201259" cy="375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022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5"/>
          <p:cNvPicPr preferRelativeResize="0"/>
          <p:nvPr/>
        </p:nvPicPr>
        <p:blipFill rotWithShape="1">
          <a:blip r:embed="rId3">
            <a:alphaModFix/>
          </a:blip>
          <a:srcRect/>
          <a:stretch/>
        </p:blipFill>
        <p:spPr>
          <a:xfrm>
            <a:off x="225" y="0"/>
            <a:ext cx="9143700" cy="5143500"/>
          </a:xfrm>
          <a:prstGeom prst="rect">
            <a:avLst/>
          </a:prstGeom>
          <a:noFill/>
          <a:ln>
            <a:noFill/>
          </a:ln>
        </p:spPr>
      </p:pic>
      <p:pic>
        <p:nvPicPr>
          <p:cNvPr id="90" name="Google Shape;90;p15"/>
          <p:cNvPicPr preferRelativeResize="0"/>
          <p:nvPr/>
        </p:nvPicPr>
        <p:blipFill>
          <a:blip r:embed="rId4">
            <a:alphaModFix/>
          </a:blip>
          <a:stretch>
            <a:fillRect/>
          </a:stretch>
        </p:blipFill>
        <p:spPr>
          <a:xfrm>
            <a:off x="114300" y="4689483"/>
            <a:ext cx="1518224" cy="383150"/>
          </a:xfrm>
          <a:prstGeom prst="rect">
            <a:avLst/>
          </a:prstGeom>
          <a:noFill/>
          <a:ln>
            <a:noFill/>
          </a:ln>
        </p:spPr>
      </p:pic>
      <p:sp>
        <p:nvSpPr>
          <p:cNvPr id="91" name="Google Shape;91;p15"/>
          <p:cNvSpPr txBox="1"/>
          <p:nvPr/>
        </p:nvSpPr>
        <p:spPr>
          <a:xfrm>
            <a:off x="357300" y="2202312"/>
            <a:ext cx="5353200" cy="738900"/>
          </a:xfrm>
          <a:prstGeom prst="rect">
            <a:avLst/>
          </a:prstGeom>
          <a:noFill/>
          <a:ln>
            <a:noFill/>
          </a:ln>
        </p:spPr>
        <p:txBody>
          <a:bodyPr spcFirstLastPara="1" wrap="square" lIns="91425" tIns="91425" rIns="91425" bIns="91425" anchor="t" anchorCtr="0">
            <a:spAutoFit/>
          </a:bodyPr>
          <a:lstStyle/>
          <a:p>
            <a:r>
              <a:rPr lang="en-AU" sz="3600" b="1">
                <a:solidFill>
                  <a:srgbClr val="151B22"/>
                </a:solidFill>
                <a:latin typeface="Roboto"/>
                <a:ea typeface="Roboto"/>
                <a:cs typeface="Roboto"/>
                <a:sym typeface="Roboto"/>
              </a:rPr>
              <a:t>Pros and Cons</a:t>
            </a:r>
            <a:endParaRPr sz="3600" b="1">
              <a:solidFill>
                <a:srgbClr val="151B22"/>
              </a:solidFill>
              <a:latin typeface="Roboto"/>
              <a:ea typeface="Roboto"/>
              <a:cs typeface="Roboto"/>
              <a:sym typeface="Roboto"/>
            </a:endParaRPr>
          </a:p>
        </p:txBody>
      </p:sp>
    </p:spTree>
    <p:extLst>
      <p:ext uri="{BB962C8B-B14F-4D97-AF65-F5344CB8AC3E}">
        <p14:creationId xmlns:p14="http://schemas.microsoft.com/office/powerpoint/2010/main" val="3947382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pSp>
        <p:nvGrpSpPr>
          <p:cNvPr id="156" name="Google Shape;156;p22"/>
          <p:cNvGrpSpPr/>
          <p:nvPr/>
        </p:nvGrpSpPr>
        <p:grpSpPr>
          <a:xfrm>
            <a:off x="114300" y="4689483"/>
            <a:ext cx="8915325" cy="383150"/>
            <a:chOff x="114300" y="4689483"/>
            <a:chExt cx="8915325" cy="383150"/>
          </a:xfrm>
        </p:grpSpPr>
        <p:pic>
          <p:nvPicPr>
            <p:cNvPr id="157" name="Google Shape;157;p22"/>
            <p:cNvPicPr preferRelativeResize="0"/>
            <p:nvPr/>
          </p:nvPicPr>
          <p:blipFill>
            <a:blip r:embed="rId4">
              <a:alphaModFix/>
            </a:blip>
            <a:stretch>
              <a:fillRect/>
            </a:stretch>
          </p:blipFill>
          <p:spPr>
            <a:xfrm>
              <a:off x="114300" y="4689483"/>
              <a:ext cx="1518224" cy="383150"/>
            </a:xfrm>
            <a:prstGeom prst="rect">
              <a:avLst/>
            </a:prstGeom>
            <a:noFill/>
            <a:ln>
              <a:noFill/>
            </a:ln>
          </p:spPr>
        </p:pic>
        <p:sp>
          <p:nvSpPr>
            <p:cNvPr id="158" name="Google Shape;158;p22"/>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 name="Google Shape;159;p22"/>
          <p:cNvPicPr preferRelativeResize="0"/>
          <p:nvPr/>
        </p:nvPicPr>
        <p:blipFill>
          <a:blip r:embed="rId5">
            <a:alphaModFix/>
          </a:blip>
          <a:stretch>
            <a:fillRect/>
          </a:stretch>
        </p:blipFill>
        <p:spPr>
          <a:xfrm>
            <a:off x="114300" y="167250"/>
            <a:ext cx="202499" cy="440248"/>
          </a:xfrm>
          <a:prstGeom prst="rect">
            <a:avLst/>
          </a:prstGeom>
          <a:noFill/>
          <a:ln>
            <a:noFill/>
          </a:ln>
        </p:spPr>
      </p:pic>
      <p:sp>
        <p:nvSpPr>
          <p:cNvPr id="160" name="Google Shape;160;p22"/>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Pros</a:t>
            </a:r>
            <a:endParaRPr sz="2000" b="1">
              <a:solidFill>
                <a:srgbClr val="8DC63F"/>
              </a:solidFill>
              <a:latin typeface="Roboto"/>
              <a:ea typeface="Roboto"/>
              <a:cs typeface="Roboto"/>
              <a:sym typeface="Roboto"/>
            </a:endParaRPr>
          </a:p>
        </p:txBody>
      </p:sp>
      <p:sp>
        <p:nvSpPr>
          <p:cNvPr id="161" name="Google Shape;161;p22"/>
          <p:cNvSpPr txBox="1"/>
          <p:nvPr/>
        </p:nvSpPr>
        <p:spPr>
          <a:xfrm>
            <a:off x="393000" y="850450"/>
            <a:ext cx="8115900" cy="1846629"/>
          </a:xfrm>
          <a:prstGeom prst="rect">
            <a:avLst/>
          </a:prstGeom>
          <a:noFill/>
          <a:ln>
            <a:noFill/>
          </a:ln>
        </p:spPr>
        <p:txBody>
          <a:bodyPr spcFirstLastPara="1" wrap="square" lIns="91425" tIns="91425" rIns="91425" bIns="91425" anchor="t" anchorCtr="0">
            <a:spAutoFit/>
          </a:bodyPr>
          <a:lstStyle/>
          <a:p>
            <a:pPr marL="457200" marR="0" lvl="0" indent="-336550" algn="l" rtl="0">
              <a:lnSpc>
                <a:spcPct val="150000"/>
              </a:lnSpc>
              <a:spcBef>
                <a:spcPts val="0"/>
              </a:spcBef>
              <a:spcAft>
                <a:spcPts val="0"/>
              </a:spcAft>
              <a:buClr>
                <a:srgbClr val="151B22"/>
              </a:buClr>
              <a:buSzPts val="1700"/>
              <a:buFont typeface="Arial"/>
              <a:buChar char="●"/>
            </a:pPr>
            <a:r>
              <a:rPr lang="en-US" sz="2400" u="none" strike="noStrike" cap="none" dirty="0">
                <a:solidFill>
                  <a:srgbClr val="151B22"/>
                </a:solidFill>
                <a:latin typeface="+mn-lt"/>
                <a:ea typeface="Roboto Light"/>
                <a:cs typeface="Roboto Light"/>
                <a:sym typeface="Roboto Light"/>
              </a:rPr>
              <a:t>Cancel Request and Deadline</a:t>
            </a:r>
          </a:p>
          <a:p>
            <a:pPr marL="457200" marR="0" lvl="0" indent="-336550" algn="l" rtl="0">
              <a:lnSpc>
                <a:spcPct val="150000"/>
              </a:lnSpc>
              <a:spcBef>
                <a:spcPts val="0"/>
              </a:spcBef>
              <a:spcAft>
                <a:spcPts val="0"/>
              </a:spcAft>
              <a:buClr>
                <a:srgbClr val="151B22"/>
              </a:buClr>
              <a:buSzPts val="1700"/>
              <a:buFont typeface="Arial"/>
              <a:buChar char="●"/>
            </a:pPr>
            <a:r>
              <a:rPr lang="en-US" sz="2400" u="none" strike="noStrike" cap="none" dirty="0">
                <a:solidFill>
                  <a:srgbClr val="151B22"/>
                </a:solidFill>
                <a:latin typeface="+mn-lt"/>
                <a:ea typeface="Roboto Light"/>
                <a:cs typeface="Roboto Light"/>
                <a:sym typeface="Roboto Light"/>
              </a:rPr>
              <a:t>HTTP/2 enables multiplexing, advanced streaming</a:t>
            </a:r>
          </a:p>
          <a:p>
            <a:pPr marL="457200" marR="0" lvl="0" indent="-336550" algn="l" rtl="0">
              <a:lnSpc>
                <a:spcPct val="150000"/>
              </a:lnSpc>
              <a:spcBef>
                <a:spcPts val="0"/>
              </a:spcBef>
              <a:spcAft>
                <a:spcPts val="0"/>
              </a:spcAft>
              <a:buClr>
                <a:srgbClr val="151B22"/>
              </a:buClr>
              <a:buSzPts val="1700"/>
              <a:buFont typeface="Arial"/>
              <a:buChar char="●"/>
            </a:pPr>
            <a:r>
              <a:rPr lang="en-US" sz="2400" u="none" strike="noStrike" cap="none" dirty="0" err="1">
                <a:solidFill>
                  <a:srgbClr val="151B22"/>
                </a:solidFill>
                <a:latin typeface="+mn-lt"/>
                <a:ea typeface="Roboto Light"/>
                <a:cs typeface="Roboto Light"/>
                <a:sym typeface="Roboto Light"/>
              </a:rPr>
              <a:t>Protobuf</a:t>
            </a:r>
            <a:r>
              <a:rPr lang="en-US" sz="2400" u="none" strike="noStrike" cap="none" dirty="0">
                <a:solidFill>
                  <a:srgbClr val="151B22"/>
                </a:solidFill>
                <a:latin typeface="+mn-lt"/>
                <a:ea typeface="Roboto Light"/>
                <a:cs typeface="Roboto Light"/>
                <a:sym typeface="Roboto Light"/>
              </a:rPr>
              <a:t> is small and high performance</a:t>
            </a:r>
            <a:endParaRPr lang="en-US" sz="2400" u="none" strike="noStrike" cap="none" dirty="0">
              <a:latin typeface="+mn-lt"/>
            </a:endParaRPr>
          </a:p>
        </p:txBody>
      </p:sp>
    </p:spTree>
    <p:extLst>
      <p:ext uri="{BB962C8B-B14F-4D97-AF65-F5344CB8AC3E}">
        <p14:creationId xmlns:p14="http://schemas.microsoft.com/office/powerpoint/2010/main" val="3386630966"/>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pSp>
        <p:nvGrpSpPr>
          <p:cNvPr id="156" name="Google Shape;156;p22"/>
          <p:cNvGrpSpPr/>
          <p:nvPr/>
        </p:nvGrpSpPr>
        <p:grpSpPr>
          <a:xfrm>
            <a:off x="114300" y="4689483"/>
            <a:ext cx="8915325" cy="383150"/>
            <a:chOff x="114300" y="4689483"/>
            <a:chExt cx="8915325" cy="383150"/>
          </a:xfrm>
        </p:grpSpPr>
        <p:pic>
          <p:nvPicPr>
            <p:cNvPr id="157" name="Google Shape;157;p22"/>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58" name="Google Shape;158;p22"/>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 name="Google Shape;159;p22"/>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60" name="Google Shape;160;p22"/>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Cons</a:t>
            </a:r>
            <a:endParaRPr sz="2000" b="1">
              <a:solidFill>
                <a:srgbClr val="8DC63F"/>
              </a:solidFill>
              <a:latin typeface="Roboto"/>
              <a:ea typeface="Roboto"/>
              <a:cs typeface="Roboto"/>
              <a:sym typeface="Roboto"/>
            </a:endParaRPr>
          </a:p>
        </p:txBody>
      </p:sp>
      <p:sp>
        <p:nvSpPr>
          <p:cNvPr id="161" name="Google Shape;161;p22"/>
          <p:cNvSpPr txBox="1"/>
          <p:nvPr/>
        </p:nvSpPr>
        <p:spPr>
          <a:xfrm>
            <a:off x="393000" y="850450"/>
            <a:ext cx="8115900" cy="2400627"/>
          </a:xfrm>
          <a:prstGeom prst="rect">
            <a:avLst/>
          </a:prstGeom>
          <a:noFill/>
          <a:ln>
            <a:noFill/>
          </a:ln>
        </p:spPr>
        <p:txBody>
          <a:bodyPr spcFirstLastPara="1" wrap="square" lIns="91425" tIns="91425" rIns="91425" bIns="91425" anchor="t" anchorCtr="0">
            <a:spAutoFit/>
          </a:bodyPr>
          <a:lstStyle/>
          <a:p>
            <a:pPr marL="457200" marR="0" lvl="0" indent="-336550" algn="l" rtl="0">
              <a:lnSpc>
                <a:spcPct val="150000"/>
              </a:lnSpc>
              <a:spcBef>
                <a:spcPts val="0"/>
              </a:spcBef>
              <a:spcAft>
                <a:spcPts val="0"/>
              </a:spcAft>
              <a:buClr>
                <a:srgbClr val="151B22"/>
              </a:buClr>
              <a:buSzPts val="1700"/>
              <a:buFont typeface="Arial"/>
              <a:buChar char="●"/>
            </a:pPr>
            <a:r>
              <a:rPr lang="en-US" sz="2400" u="none" strike="noStrike" cap="none" dirty="0" err="1">
                <a:solidFill>
                  <a:srgbClr val="151B22"/>
                </a:solidFill>
                <a:latin typeface="+mn-lt"/>
                <a:ea typeface="Roboto Light"/>
                <a:cs typeface="Roboto Light"/>
                <a:sym typeface="Roboto Light"/>
              </a:rPr>
              <a:t>Protobuf</a:t>
            </a:r>
            <a:r>
              <a:rPr lang="en-US" sz="2400" u="none" strike="noStrike" cap="none" dirty="0">
                <a:solidFill>
                  <a:srgbClr val="151B22"/>
                </a:solidFill>
                <a:latin typeface="+mn-lt"/>
                <a:ea typeface="Roboto Light"/>
                <a:cs typeface="Roboto Light"/>
                <a:sym typeface="Roboto Light"/>
              </a:rPr>
              <a:t> isn’t human readable</a:t>
            </a:r>
          </a:p>
          <a:p>
            <a:pPr marL="457200" marR="0" lvl="0" indent="-336550" algn="l" rtl="0">
              <a:lnSpc>
                <a:spcPct val="150000"/>
              </a:lnSpc>
              <a:spcBef>
                <a:spcPts val="0"/>
              </a:spcBef>
              <a:spcAft>
                <a:spcPts val="0"/>
              </a:spcAft>
              <a:buClr>
                <a:srgbClr val="151B22"/>
              </a:buClr>
              <a:buSzPts val="1700"/>
              <a:buFont typeface="Arial"/>
              <a:buChar char="●"/>
            </a:pPr>
            <a:r>
              <a:rPr lang="en-US" sz="2400" u="none" strike="noStrike" cap="none" dirty="0">
                <a:solidFill>
                  <a:srgbClr val="151B22"/>
                </a:solidFill>
                <a:latin typeface="+mn-lt"/>
                <a:ea typeface="Roboto Light"/>
                <a:cs typeface="Roboto Light"/>
                <a:sym typeface="Roboto Light"/>
              </a:rPr>
              <a:t>HTTP/2 isn’t support everywhere</a:t>
            </a:r>
          </a:p>
          <a:p>
            <a:pPr marL="457200" marR="0" lvl="0" indent="-336550" algn="l" rtl="0">
              <a:lnSpc>
                <a:spcPct val="150000"/>
              </a:lnSpc>
              <a:spcBef>
                <a:spcPts val="0"/>
              </a:spcBef>
              <a:spcAft>
                <a:spcPts val="0"/>
              </a:spcAft>
              <a:buClr>
                <a:srgbClr val="151B22"/>
              </a:buClr>
              <a:buSzPts val="1700"/>
              <a:buFont typeface="Arial"/>
              <a:buChar char="●"/>
            </a:pPr>
            <a:r>
              <a:rPr lang="en-US" sz="2400" u="none" strike="noStrike" cap="none" dirty="0" err="1">
                <a:solidFill>
                  <a:srgbClr val="151B22"/>
                </a:solidFill>
                <a:latin typeface="+mn-lt"/>
                <a:ea typeface="Roboto Light"/>
                <a:cs typeface="Roboto Light"/>
                <a:sym typeface="Roboto Light"/>
              </a:rPr>
              <a:t>Litmited</a:t>
            </a:r>
            <a:r>
              <a:rPr lang="en-US" sz="2400" u="none" strike="noStrike" cap="none" dirty="0">
                <a:solidFill>
                  <a:srgbClr val="151B22"/>
                </a:solidFill>
                <a:latin typeface="+mn-lt"/>
                <a:ea typeface="Roboto Light"/>
                <a:cs typeface="Roboto Light"/>
                <a:sym typeface="Roboto Light"/>
              </a:rPr>
              <a:t> </a:t>
            </a:r>
            <a:r>
              <a:rPr lang="en-US" sz="2400" u="none" strike="noStrike" cap="none" dirty="0" err="1">
                <a:solidFill>
                  <a:srgbClr val="151B22"/>
                </a:solidFill>
                <a:latin typeface="+mn-lt"/>
                <a:ea typeface="Roboto Light"/>
                <a:cs typeface="Roboto Light"/>
                <a:sym typeface="Roboto Light"/>
              </a:rPr>
              <a:t>browers</a:t>
            </a:r>
            <a:r>
              <a:rPr lang="en-US" sz="2400" u="none" strike="noStrike" cap="none" dirty="0">
                <a:solidFill>
                  <a:srgbClr val="151B22"/>
                </a:solidFill>
                <a:latin typeface="+mn-lt"/>
                <a:ea typeface="Roboto Light"/>
                <a:cs typeface="Roboto Light"/>
                <a:sym typeface="Roboto Light"/>
              </a:rPr>
              <a:t> support (client and bi-directional streaming isn’t supported)</a:t>
            </a:r>
            <a:endParaRPr lang="en-US" sz="2400" u="none" strike="noStrike" cap="none" dirty="0">
              <a:latin typeface="+mn-lt"/>
            </a:endParaRPr>
          </a:p>
        </p:txBody>
      </p:sp>
    </p:spTree>
    <p:extLst>
      <p:ext uri="{BB962C8B-B14F-4D97-AF65-F5344CB8AC3E}">
        <p14:creationId xmlns:p14="http://schemas.microsoft.com/office/powerpoint/2010/main" val="1756851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5"/>
          <p:cNvPicPr preferRelativeResize="0"/>
          <p:nvPr/>
        </p:nvPicPr>
        <p:blipFill rotWithShape="1">
          <a:blip r:embed="rId4">
            <a:alphaModFix/>
          </a:blip>
          <a:srcRect/>
          <a:stretch/>
        </p:blipFill>
        <p:spPr>
          <a:xfrm>
            <a:off x="225" y="0"/>
            <a:ext cx="9143700" cy="5143500"/>
          </a:xfrm>
          <a:prstGeom prst="rect">
            <a:avLst/>
          </a:prstGeom>
          <a:noFill/>
          <a:ln>
            <a:noFill/>
          </a:ln>
        </p:spPr>
      </p:pic>
      <p:pic>
        <p:nvPicPr>
          <p:cNvPr id="187" name="Google Shape;187;p25"/>
          <p:cNvPicPr preferRelativeResize="0"/>
          <p:nvPr/>
        </p:nvPicPr>
        <p:blipFill>
          <a:blip r:embed="rId5">
            <a:alphaModFix/>
          </a:blip>
          <a:stretch>
            <a:fillRect/>
          </a:stretch>
        </p:blipFill>
        <p:spPr>
          <a:xfrm>
            <a:off x="114300" y="4689483"/>
            <a:ext cx="1518224" cy="383150"/>
          </a:xfrm>
          <a:prstGeom prst="rect">
            <a:avLst/>
          </a:prstGeom>
          <a:noFill/>
          <a:ln>
            <a:noFill/>
          </a:ln>
        </p:spPr>
      </p:pic>
      <p:sp>
        <p:nvSpPr>
          <p:cNvPr id="188" name="Google Shape;188;p25"/>
          <p:cNvSpPr txBox="1"/>
          <p:nvPr/>
        </p:nvSpPr>
        <p:spPr>
          <a:xfrm>
            <a:off x="357300" y="2202300"/>
            <a:ext cx="6651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dirty="0">
                <a:solidFill>
                  <a:srgbClr val="8DC63F"/>
                </a:solidFill>
                <a:latin typeface="Roboto"/>
                <a:ea typeface="Roboto"/>
                <a:cs typeface="Roboto"/>
                <a:sym typeface="Roboto"/>
              </a:rPr>
              <a:t>Demo</a:t>
            </a:r>
            <a:endParaRPr sz="3600" b="1" dirty="0">
              <a:solidFill>
                <a:srgbClr val="8DC63F"/>
              </a:solidFill>
              <a:latin typeface="Roboto"/>
              <a:ea typeface="Roboto"/>
              <a:cs typeface="Roboto"/>
              <a:sym typeface="Roboto"/>
            </a:endParaRPr>
          </a:p>
        </p:txBody>
      </p: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5"/>
          <p:cNvPicPr preferRelativeResize="0"/>
          <p:nvPr/>
        </p:nvPicPr>
        <p:blipFill rotWithShape="1">
          <a:blip r:embed="rId3">
            <a:alphaModFix/>
          </a:blip>
          <a:srcRect/>
          <a:stretch/>
        </p:blipFill>
        <p:spPr>
          <a:xfrm>
            <a:off x="225" y="0"/>
            <a:ext cx="9143700" cy="5143500"/>
          </a:xfrm>
          <a:prstGeom prst="rect">
            <a:avLst/>
          </a:prstGeom>
          <a:noFill/>
          <a:ln>
            <a:noFill/>
          </a:ln>
        </p:spPr>
      </p:pic>
      <p:pic>
        <p:nvPicPr>
          <p:cNvPr id="90" name="Google Shape;90;p15"/>
          <p:cNvPicPr preferRelativeResize="0"/>
          <p:nvPr/>
        </p:nvPicPr>
        <p:blipFill>
          <a:blip r:embed="rId4">
            <a:alphaModFix/>
          </a:blip>
          <a:stretch>
            <a:fillRect/>
          </a:stretch>
        </p:blipFill>
        <p:spPr>
          <a:xfrm>
            <a:off x="114300" y="4689483"/>
            <a:ext cx="1518224" cy="383150"/>
          </a:xfrm>
          <a:prstGeom prst="rect">
            <a:avLst/>
          </a:prstGeom>
          <a:noFill/>
          <a:ln>
            <a:noFill/>
          </a:ln>
        </p:spPr>
      </p:pic>
      <p:sp>
        <p:nvSpPr>
          <p:cNvPr id="91" name="Google Shape;91;p15"/>
          <p:cNvSpPr txBox="1"/>
          <p:nvPr/>
        </p:nvSpPr>
        <p:spPr>
          <a:xfrm>
            <a:off x="357300" y="2202312"/>
            <a:ext cx="5353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rgbClr val="151B22"/>
                </a:solidFill>
                <a:latin typeface="Roboto"/>
                <a:ea typeface="Roboto"/>
                <a:cs typeface="Roboto"/>
                <a:sym typeface="Roboto"/>
              </a:rPr>
              <a:t>What, Why gRPC?</a:t>
            </a:r>
            <a:endParaRPr sz="3600" b="1">
              <a:solidFill>
                <a:srgbClr val="151B2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5">
          <a:extLst>
            <a:ext uri="{FF2B5EF4-FFF2-40B4-BE49-F238E27FC236}">
              <a16:creationId xmlns:a16="http://schemas.microsoft.com/office/drawing/2014/main" id="{4E39F06C-BE6F-DDC8-85FE-859994F9E746}"/>
            </a:ext>
          </a:extLst>
        </p:cNvPr>
        <p:cNvGrpSpPr/>
        <p:nvPr/>
      </p:nvGrpSpPr>
      <p:grpSpPr>
        <a:xfrm>
          <a:off x="0" y="0"/>
          <a:ext cx="0" cy="0"/>
          <a:chOff x="0" y="0"/>
          <a:chExt cx="0" cy="0"/>
        </a:xfrm>
      </p:grpSpPr>
      <p:grpSp>
        <p:nvGrpSpPr>
          <p:cNvPr id="156" name="Google Shape;156;p22">
            <a:extLst>
              <a:ext uri="{FF2B5EF4-FFF2-40B4-BE49-F238E27FC236}">
                <a16:creationId xmlns:a16="http://schemas.microsoft.com/office/drawing/2014/main" id="{D1330421-B28D-789A-5DB6-8E444BE35C77}"/>
              </a:ext>
            </a:extLst>
          </p:cNvPr>
          <p:cNvGrpSpPr/>
          <p:nvPr/>
        </p:nvGrpSpPr>
        <p:grpSpPr>
          <a:xfrm>
            <a:off x="114300" y="4689483"/>
            <a:ext cx="8915325" cy="383150"/>
            <a:chOff x="114300" y="4689483"/>
            <a:chExt cx="8915325" cy="383150"/>
          </a:xfrm>
        </p:grpSpPr>
        <p:pic>
          <p:nvPicPr>
            <p:cNvPr id="157" name="Google Shape;157;p22">
              <a:extLst>
                <a:ext uri="{FF2B5EF4-FFF2-40B4-BE49-F238E27FC236}">
                  <a16:creationId xmlns:a16="http://schemas.microsoft.com/office/drawing/2014/main" id="{0FDFB267-90C4-B363-8CC3-1CE445C4F7BD}"/>
                </a:ext>
              </a:extLst>
            </p:cNvPr>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58" name="Google Shape;158;p22">
              <a:extLst>
                <a:ext uri="{FF2B5EF4-FFF2-40B4-BE49-F238E27FC236}">
                  <a16:creationId xmlns:a16="http://schemas.microsoft.com/office/drawing/2014/main" id="{6C15B451-359C-A7B9-F166-139137CCBB9C}"/>
                </a:ext>
              </a:extLst>
            </p:cNvPr>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 name="Google Shape;159;p22">
            <a:extLst>
              <a:ext uri="{FF2B5EF4-FFF2-40B4-BE49-F238E27FC236}">
                <a16:creationId xmlns:a16="http://schemas.microsoft.com/office/drawing/2014/main" id="{03A22120-E8EF-C5BC-B551-DF48E268199C}"/>
              </a:ext>
            </a:extLst>
          </p:cNvPr>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60" name="Google Shape;160;p22">
            <a:extLst>
              <a:ext uri="{FF2B5EF4-FFF2-40B4-BE49-F238E27FC236}">
                <a16:creationId xmlns:a16="http://schemas.microsoft.com/office/drawing/2014/main" id="{4FC30870-B3C0-4D2A-62F9-23E11ED2CA6B}"/>
              </a:ext>
            </a:extLst>
          </p:cNvPr>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8DC63F"/>
                </a:solidFill>
                <a:latin typeface="Roboto"/>
                <a:ea typeface="Roboto"/>
                <a:cs typeface="Roboto"/>
                <a:sym typeface="Roboto"/>
              </a:rPr>
              <a:t>Data Types</a:t>
            </a:r>
            <a:endParaRPr sz="2000" b="1" dirty="0">
              <a:solidFill>
                <a:srgbClr val="8DC63F"/>
              </a:solidFill>
              <a:latin typeface="Roboto"/>
              <a:ea typeface="Roboto"/>
              <a:cs typeface="Roboto"/>
              <a:sym typeface="Roboto"/>
            </a:endParaRPr>
          </a:p>
        </p:txBody>
      </p:sp>
      <p:pic>
        <p:nvPicPr>
          <p:cNvPr id="3" name="Picture 2">
            <a:extLst>
              <a:ext uri="{FF2B5EF4-FFF2-40B4-BE49-F238E27FC236}">
                <a16:creationId xmlns:a16="http://schemas.microsoft.com/office/drawing/2014/main" id="{25D5A6F5-19CA-6BAF-BBEB-60A148EEFF31}"/>
              </a:ext>
            </a:extLst>
          </p:cNvPr>
          <p:cNvPicPr>
            <a:picLocks noChangeAspect="1"/>
          </p:cNvPicPr>
          <p:nvPr/>
        </p:nvPicPr>
        <p:blipFill>
          <a:blip r:embed="rId5"/>
          <a:stretch>
            <a:fillRect/>
          </a:stretch>
        </p:blipFill>
        <p:spPr>
          <a:xfrm>
            <a:off x="1318513" y="607498"/>
            <a:ext cx="6264873" cy="3993124"/>
          </a:xfrm>
          <a:prstGeom prst="rect">
            <a:avLst/>
          </a:prstGeom>
        </p:spPr>
      </p:pic>
    </p:spTree>
    <p:extLst>
      <p:ext uri="{BB962C8B-B14F-4D97-AF65-F5344CB8AC3E}">
        <p14:creationId xmlns:p14="http://schemas.microsoft.com/office/powerpoint/2010/main" val="1530966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5">
          <a:extLst>
            <a:ext uri="{FF2B5EF4-FFF2-40B4-BE49-F238E27FC236}">
              <a16:creationId xmlns:a16="http://schemas.microsoft.com/office/drawing/2014/main" id="{D5C3D9FE-121B-40E4-9416-B844B6E091DE}"/>
            </a:ext>
          </a:extLst>
        </p:cNvPr>
        <p:cNvGrpSpPr/>
        <p:nvPr/>
      </p:nvGrpSpPr>
      <p:grpSpPr>
        <a:xfrm>
          <a:off x="0" y="0"/>
          <a:ext cx="0" cy="0"/>
          <a:chOff x="0" y="0"/>
          <a:chExt cx="0" cy="0"/>
        </a:xfrm>
      </p:grpSpPr>
      <p:grpSp>
        <p:nvGrpSpPr>
          <p:cNvPr id="156" name="Google Shape;156;p22">
            <a:extLst>
              <a:ext uri="{FF2B5EF4-FFF2-40B4-BE49-F238E27FC236}">
                <a16:creationId xmlns:a16="http://schemas.microsoft.com/office/drawing/2014/main" id="{4B7A3AC5-ACA4-CCC1-F6DC-0565A162D4F8}"/>
              </a:ext>
            </a:extLst>
          </p:cNvPr>
          <p:cNvGrpSpPr/>
          <p:nvPr/>
        </p:nvGrpSpPr>
        <p:grpSpPr>
          <a:xfrm>
            <a:off x="114300" y="4689483"/>
            <a:ext cx="8915325" cy="383150"/>
            <a:chOff x="114300" y="4689483"/>
            <a:chExt cx="8915325" cy="383150"/>
          </a:xfrm>
        </p:grpSpPr>
        <p:pic>
          <p:nvPicPr>
            <p:cNvPr id="157" name="Google Shape;157;p22">
              <a:extLst>
                <a:ext uri="{FF2B5EF4-FFF2-40B4-BE49-F238E27FC236}">
                  <a16:creationId xmlns:a16="http://schemas.microsoft.com/office/drawing/2014/main" id="{4907DAD8-FC44-D78E-15C4-803BB6830D2C}"/>
                </a:ext>
              </a:extLst>
            </p:cNvPr>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58" name="Google Shape;158;p22">
              <a:extLst>
                <a:ext uri="{FF2B5EF4-FFF2-40B4-BE49-F238E27FC236}">
                  <a16:creationId xmlns:a16="http://schemas.microsoft.com/office/drawing/2014/main" id="{7B1D823A-DDDA-BFA6-6420-E6C9E9C2A411}"/>
                </a:ext>
              </a:extLst>
            </p:cNvPr>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 name="Google Shape;159;p22">
            <a:extLst>
              <a:ext uri="{FF2B5EF4-FFF2-40B4-BE49-F238E27FC236}">
                <a16:creationId xmlns:a16="http://schemas.microsoft.com/office/drawing/2014/main" id="{F709EC23-2E09-D0FF-93DD-59614945F21A}"/>
              </a:ext>
            </a:extLst>
          </p:cNvPr>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60" name="Google Shape;160;p22">
            <a:extLst>
              <a:ext uri="{FF2B5EF4-FFF2-40B4-BE49-F238E27FC236}">
                <a16:creationId xmlns:a16="http://schemas.microsoft.com/office/drawing/2014/main" id="{75F642B0-FEAC-8C1E-BC7D-7F6B8C9CF050}"/>
              </a:ext>
            </a:extLst>
          </p:cNvPr>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8DC63F"/>
                </a:solidFill>
                <a:latin typeface="Roboto"/>
                <a:ea typeface="Roboto"/>
                <a:cs typeface="Roboto"/>
                <a:sym typeface="Roboto"/>
              </a:rPr>
              <a:t>Data Types</a:t>
            </a:r>
            <a:endParaRPr sz="2000" b="1" dirty="0">
              <a:solidFill>
                <a:srgbClr val="8DC63F"/>
              </a:solidFill>
              <a:latin typeface="Roboto"/>
              <a:ea typeface="Roboto"/>
              <a:cs typeface="Roboto"/>
              <a:sym typeface="Roboto"/>
            </a:endParaRPr>
          </a:p>
        </p:txBody>
      </p:sp>
      <p:pic>
        <p:nvPicPr>
          <p:cNvPr id="4" name="Picture 3">
            <a:extLst>
              <a:ext uri="{FF2B5EF4-FFF2-40B4-BE49-F238E27FC236}">
                <a16:creationId xmlns:a16="http://schemas.microsoft.com/office/drawing/2014/main" id="{6D6B9A8C-58C6-0C13-B4CF-8683C31BA87D}"/>
              </a:ext>
            </a:extLst>
          </p:cNvPr>
          <p:cNvPicPr>
            <a:picLocks noChangeAspect="1"/>
          </p:cNvPicPr>
          <p:nvPr/>
        </p:nvPicPr>
        <p:blipFill>
          <a:blip r:embed="rId5"/>
          <a:stretch>
            <a:fillRect/>
          </a:stretch>
        </p:blipFill>
        <p:spPr>
          <a:xfrm>
            <a:off x="545841" y="693124"/>
            <a:ext cx="8052318" cy="3757251"/>
          </a:xfrm>
          <a:prstGeom prst="rect">
            <a:avLst/>
          </a:prstGeom>
        </p:spPr>
      </p:pic>
    </p:spTree>
    <p:extLst>
      <p:ext uri="{BB962C8B-B14F-4D97-AF65-F5344CB8AC3E}">
        <p14:creationId xmlns:p14="http://schemas.microsoft.com/office/powerpoint/2010/main" val="932817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
          <a:extLst>
            <a:ext uri="{FF2B5EF4-FFF2-40B4-BE49-F238E27FC236}">
              <a16:creationId xmlns:a16="http://schemas.microsoft.com/office/drawing/2014/main" id="{74B958A1-C6C5-9899-3DFF-21914C59EB0C}"/>
            </a:ext>
          </a:extLst>
        </p:cNvPr>
        <p:cNvGrpSpPr/>
        <p:nvPr/>
      </p:nvGrpSpPr>
      <p:grpSpPr>
        <a:xfrm>
          <a:off x="0" y="0"/>
          <a:ext cx="0" cy="0"/>
          <a:chOff x="0" y="0"/>
          <a:chExt cx="0" cy="0"/>
        </a:xfrm>
      </p:grpSpPr>
      <p:grpSp>
        <p:nvGrpSpPr>
          <p:cNvPr id="156" name="Google Shape;156;p22">
            <a:extLst>
              <a:ext uri="{FF2B5EF4-FFF2-40B4-BE49-F238E27FC236}">
                <a16:creationId xmlns:a16="http://schemas.microsoft.com/office/drawing/2014/main" id="{D16E7AB2-30D8-3EBF-35BD-79F9CC1A2FAE}"/>
              </a:ext>
            </a:extLst>
          </p:cNvPr>
          <p:cNvGrpSpPr/>
          <p:nvPr/>
        </p:nvGrpSpPr>
        <p:grpSpPr>
          <a:xfrm>
            <a:off x="114300" y="4689483"/>
            <a:ext cx="8915325" cy="383150"/>
            <a:chOff x="114300" y="4689483"/>
            <a:chExt cx="8915325" cy="383150"/>
          </a:xfrm>
        </p:grpSpPr>
        <p:pic>
          <p:nvPicPr>
            <p:cNvPr id="157" name="Google Shape;157;p22">
              <a:extLst>
                <a:ext uri="{FF2B5EF4-FFF2-40B4-BE49-F238E27FC236}">
                  <a16:creationId xmlns:a16="http://schemas.microsoft.com/office/drawing/2014/main" id="{4DC44FD9-E1EB-3D8B-37A3-FB721724CF98}"/>
                </a:ext>
              </a:extLst>
            </p:cNvPr>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58" name="Google Shape;158;p22">
              <a:extLst>
                <a:ext uri="{FF2B5EF4-FFF2-40B4-BE49-F238E27FC236}">
                  <a16:creationId xmlns:a16="http://schemas.microsoft.com/office/drawing/2014/main" id="{A31A8298-E6AD-124B-2D28-1DFE0DEC2268}"/>
                </a:ext>
              </a:extLst>
            </p:cNvPr>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 name="Google Shape;159;p22">
            <a:extLst>
              <a:ext uri="{FF2B5EF4-FFF2-40B4-BE49-F238E27FC236}">
                <a16:creationId xmlns:a16="http://schemas.microsoft.com/office/drawing/2014/main" id="{27728854-7CE1-148B-970D-85E921C6CF8C}"/>
              </a:ext>
            </a:extLst>
          </p:cNvPr>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60" name="Google Shape;160;p22">
            <a:extLst>
              <a:ext uri="{FF2B5EF4-FFF2-40B4-BE49-F238E27FC236}">
                <a16:creationId xmlns:a16="http://schemas.microsoft.com/office/drawing/2014/main" id="{F94B040C-2165-20DB-D2F4-BC102E5D99FF}"/>
              </a:ext>
            </a:extLst>
          </p:cNvPr>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8DC63F"/>
                </a:solidFill>
                <a:latin typeface="Roboto"/>
                <a:ea typeface="Roboto"/>
                <a:cs typeface="Roboto"/>
                <a:sym typeface="Roboto"/>
              </a:rPr>
              <a:t>Data Types</a:t>
            </a:r>
            <a:endParaRPr sz="2000" b="1" dirty="0">
              <a:solidFill>
                <a:srgbClr val="8DC63F"/>
              </a:solidFill>
              <a:latin typeface="Roboto"/>
              <a:ea typeface="Roboto"/>
              <a:cs typeface="Roboto"/>
              <a:sym typeface="Roboto"/>
            </a:endParaRPr>
          </a:p>
        </p:txBody>
      </p:sp>
      <p:pic>
        <p:nvPicPr>
          <p:cNvPr id="3" name="Picture 2">
            <a:extLst>
              <a:ext uri="{FF2B5EF4-FFF2-40B4-BE49-F238E27FC236}">
                <a16:creationId xmlns:a16="http://schemas.microsoft.com/office/drawing/2014/main" id="{442B45C8-ACB7-6D8F-AA47-F2C56E73334B}"/>
              </a:ext>
            </a:extLst>
          </p:cNvPr>
          <p:cNvPicPr>
            <a:picLocks noChangeAspect="1"/>
          </p:cNvPicPr>
          <p:nvPr/>
        </p:nvPicPr>
        <p:blipFill>
          <a:blip r:embed="rId5"/>
          <a:stretch>
            <a:fillRect/>
          </a:stretch>
        </p:blipFill>
        <p:spPr>
          <a:xfrm>
            <a:off x="863081" y="1138111"/>
            <a:ext cx="7417837" cy="1660814"/>
          </a:xfrm>
          <a:prstGeom prst="rect">
            <a:avLst/>
          </a:prstGeom>
        </p:spPr>
      </p:pic>
    </p:spTree>
    <p:extLst>
      <p:ext uri="{BB962C8B-B14F-4D97-AF65-F5344CB8AC3E}">
        <p14:creationId xmlns:p14="http://schemas.microsoft.com/office/powerpoint/2010/main" val="4081562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5">
          <a:extLst>
            <a:ext uri="{FF2B5EF4-FFF2-40B4-BE49-F238E27FC236}">
              <a16:creationId xmlns:a16="http://schemas.microsoft.com/office/drawing/2014/main" id="{F9870C8A-47DD-7344-82A3-2556C8E165B4}"/>
            </a:ext>
          </a:extLst>
        </p:cNvPr>
        <p:cNvGrpSpPr/>
        <p:nvPr/>
      </p:nvGrpSpPr>
      <p:grpSpPr>
        <a:xfrm>
          <a:off x="0" y="0"/>
          <a:ext cx="0" cy="0"/>
          <a:chOff x="0" y="0"/>
          <a:chExt cx="0" cy="0"/>
        </a:xfrm>
      </p:grpSpPr>
      <p:grpSp>
        <p:nvGrpSpPr>
          <p:cNvPr id="156" name="Google Shape;156;p22">
            <a:extLst>
              <a:ext uri="{FF2B5EF4-FFF2-40B4-BE49-F238E27FC236}">
                <a16:creationId xmlns:a16="http://schemas.microsoft.com/office/drawing/2014/main" id="{F1653173-EF15-E0CB-46CF-25BA705CFE1B}"/>
              </a:ext>
            </a:extLst>
          </p:cNvPr>
          <p:cNvGrpSpPr/>
          <p:nvPr/>
        </p:nvGrpSpPr>
        <p:grpSpPr>
          <a:xfrm>
            <a:off x="114300" y="4689483"/>
            <a:ext cx="8915325" cy="383150"/>
            <a:chOff x="114300" y="4689483"/>
            <a:chExt cx="8915325" cy="383150"/>
          </a:xfrm>
        </p:grpSpPr>
        <p:pic>
          <p:nvPicPr>
            <p:cNvPr id="157" name="Google Shape;157;p22">
              <a:extLst>
                <a:ext uri="{FF2B5EF4-FFF2-40B4-BE49-F238E27FC236}">
                  <a16:creationId xmlns:a16="http://schemas.microsoft.com/office/drawing/2014/main" id="{AD449456-4C40-463E-6FF3-1B3C9ABA3B80}"/>
                </a:ext>
              </a:extLst>
            </p:cNvPr>
            <p:cNvPicPr preferRelativeResize="0"/>
            <p:nvPr/>
          </p:nvPicPr>
          <p:blipFill>
            <a:blip r:embed="rId4">
              <a:alphaModFix/>
            </a:blip>
            <a:stretch>
              <a:fillRect/>
            </a:stretch>
          </p:blipFill>
          <p:spPr>
            <a:xfrm>
              <a:off x="114300" y="4689483"/>
              <a:ext cx="1518224" cy="383150"/>
            </a:xfrm>
            <a:prstGeom prst="rect">
              <a:avLst/>
            </a:prstGeom>
            <a:noFill/>
            <a:ln>
              <a:noFill/>
            </a:ln>
          </p:spPr>
        </p:pic>
        <p:sp>
          <p:nvSpPr>
            <p:cNvPr id="158" name="Google Shape;158;p22">
              <a:extLst>
                <a:ext uri="{FF2B5EF4-FFF2-40B4-BE49-F238E27FC236}">
                  <a16:creationId xmlns:a16="http://schemas.microsoft.com/office/drawing/2014/main" id="{77FA8708-7C3C-4029-F04B-96C4EF51A28A}"/>
                </a:ext>
              </a:extLst>
            </p:cNvPr>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 name="Google Shape;159;p22">
            <a:extLst>
              <a:ext uri="{FF2B5EF4-FFF2-40B4-BE49-F238E27FC236}">
                <a16:creationId xmlns:a16="http://schemas.microsoft.com/office/drawing/2014/main" id="{43DC2CE8-B4E7-11C0-0796-4A4EF3CF6662}"/>
              </a:ext>
            </a:extLst>
          </p:cNvPr>
          <p:cNvPicPr preferRelativeResize="0"/>
          <p:nvPr/>
        </p:nvPicPr>
        <p:blipFill>
          <a:blip r:embed="rId5">
            <a:alphaModFix/>
          </a:blip>
          <a:stretch>
            <a:fillRect/>
          </a:stretch>
        </p:blipFill>
        <p:spPr>
          <a:xfrm>
            <a:off x="114300" y="167250"/>
            <a:ext cx="202499" cy="440248"/>
          </a:xfrm>
          <a:prstGeom prst="rect">
            <a:avLst/>
          </a:prstGeom>
          <a:noFill/>
          <a:ln>
            <a:noFill/>
          </a:ln>
        </p:spPr>
      </p:pic>
      <p:sp>
        <p:nvSpPr>
          <p:cNvPr id="160" name="Google Shape;160;p22">
            <a:extLst>
              <a:ext uri="{FF2B5EF4-FFF2-40B4-BE49-F238E27FC236}">
                <a16:creationId xmlns:a16="http://schemas.microsoft.com/office/drawing/2014/main" id="{F1268FB3-79F8-B50B-289F-6C77A157AB3E}"/>
              </a:ext>
            </a:extLst>
          </p:cNvPr>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8DC63F"/>
                </a:solidFill>
                <a:latin typeface="Roboto"/>
                <a:ea typeface="Roboto"/>
                <a:cs typeface="Roboto"/>
                <a:sym typeface="Roboto"/>
              </a:rPr>
              <a:t>References</a:t>
            </a:r>
            <a:endParaRPr sz="2000" b="1" dirty="0">
              <a:solidFill>
                <a:srgbClr val="8DC63F"/>
              </a:solidFill>
              <a:latin typeface="Roboto"/>
              <a:ea typeface="Roboto"/>
              <a:cs typeface="Roboto"/>
              <a:sym typeface="Roboto"/>
            </a:endParaRPr>
          </a:p>
        </p:txBody>
      </p:sp>
      <p:sp>
        <p:nvSpPr>
          <p:cNvPr id="161" name="Google Shape;161;p22">
            <a:extLst>
              <a:ext uri="{FF2B5EF4-FFF2-40B4-BE49-F238E27FC236}">
                <a16:creationId xmlns:a16="http://schemas.microsoft.com/office/drawing/2014/main" id="{672D7D3A-E7B9-B210-14BC-0EDC93C55F8F}"/>
              </a:ext>
            </a:extLst>
          </p:cNvPr>
          <p:cNvSpPr txBox="1"/>
          <p:nvPr/>
        </p:nvSpPr>
        <p:spPr>
          <a:xfrm>
            <a:off x="393000" y="850450"/>
            <a:ext cx="8115900" cy="2262127"/>
          </a:xfrm>
          <a:prstGeom prst="rect">
            <a:avLst/>
          </a:prstGeom>
          <a:noFill/>
          <a:ln>
            <a:noFill/>
          </a:ln>
        </p:spPr>
        <p:txBody>
          <a:bodyPr spcFirstLastPara="1" wrap="square" lIns="91425" tIns="91425" rIns="91425" bIns="91425" anchor="t" anchorCtr="0">
            <a:spAutoFit/>
          </a:bodyPr>
          <a:lstStyle/>
          <a:p>
            <a:pPr marL="457200" marR="0" lvl="0" indent="-336550" algn="l" rtl="0">
              <a:lnSpc>
                <a:spcPct val="150000"/>
              </a:lnSpc>
              <a:spcBef>
                <a:spcPts val="0"/>
              </a:spcBef>
              <a:spcAft>
                <a:spcPts val="0"/>
              </a:spcAft>
              <a:buClr>
                <a:srgbClr val="151B22"/>
              </a:buClr>
              <a:buSzPts val="1700"/>
              <a:buFont typeface="Arial"/>
              <a:buChar char="●"/>
            </a:pPr>
            <a:r>
              <a:rPr lang="en-AU" sz="1800" dirty="0">
                <a:solidFill>
                  <a:srgbClr val="92D050"/>
                </a:solidFill>
                <a:hlinkClick r:id="rId6">
                  <a:extLst>
                    <a:ext uri="{A12FA001-AC4F-418D-AE19-62706E023703}">
                      <ahyp:hlinkClr xmlns:ahyp="http://schemas.microsoft.com/office/drawing/2018/hyperlinkcolor" val="tx"/>
                    </a:ext>
                  </a:extLst>
                </a:hlinkClick>
              </a:rPr>
              <a:t>Introduction to </a:t>
            </a:r>
            <a:r>
              <a:rPr lang="en-AU" sz="1800" dirty="0" err="1">
                <a:solidFill>
                  <a:srgbClr val="92D050"/>
                </a:solidFill>
                <a:hlinkClick r:id="rId6">
                  <a:extLst>
                    <a:ext uri="{A12FA001-AC4F-418D-AE19-62706E023703}">
                      <ahyp:hlinkClr xmlns:ahyp="http://schemas.microsoft.com/office/drawing/2018/hyperlinkcolor" val="tx"/>
                    </a:ext>
                  </a:extLst>
                </a:hlinkClick>
              </a:rPr>
              <a:t>gRPC</a:t>
            </a:r>
            <a:r>
              <a:rPr lang="en-AU" sz="1800" dirty="0">
                <a:solidFill>
                  <a:srgbClr val="92D050"/>
                </a:solidFill>
                <a:hlinkClick r:id="rId6">
                  <a:extLst>
                    <a:ext uri="{A12FA001-AC4F-418D-AE19-62706E023703}">
                      <ahyp:hlinkClr xmlns:ahyp="http://schemas.microsoft.com/office/drawing/2018/hyperlinkcolor" val="tx"/>
                    </a:ext>
                  </a:extLst>
                </a:hlinkClick>
              </a:rPr>
              <a:t> | </a:t>
            </a:r>
            <a:r>
              <a:rPr lang="en-AU" sz="1800" dirty="0" err="1">
                <a:solidFill>
                  <a:srgbClr val="92D050"/>
                </a:solidFill>
                <a:hlinkClick r:id="rId6">
                  <a:extLst>
                    <a:ext uri="{A12FA001-AC4F-418D-AE19-62706E023703}">
                      <ahyp:hlinkClr xmlns:ahyp="http://schemas.microsoft.com/office/drawing/2018/hyperlinkcolor" val="tx"/>
                    </a:ext>
                  </a:extLst>
                </a:hlinkClick>
              </a:rPr>
              <a:t>gRPC</a:t>
            </a:r>
            <a:endParaRPr lang="en-AU" sz="1800" dirty="0">
              <a:solidFill>
                <a:srgbClr val="92D050"/>
              </a:solidFill>
            </a:endParaRPr>
          </a:p>
          <a:p>
            <a:pPr marL="457200" marR="0" lvl="0" indent="-336550" algn="l" rtl="0">
              <a:lnSpc>
                <a:spcPct val="150000"/>
              </a:lnSpc>
              <a:spcBef>
                <a:spcPts val="0"/>
              </a:spcBef>
              <a:spcAft>
                <a:spcPts val="0"/>
              </a:spcAft>
              <a:buClr>
                <a:srgbClr val="151B22"/>
              </a:buClr>
              <a:buSzPts val="1700"/>
              <a:buFont typeface="Arial"/>
              <a:buChar char="●"/>
            </a:pPr>
            <a:r>
              <a:rPr lang="en-AU" sz="1800" dirty="0">
                <a:solidFill>
                  <a:srgbClr val="92D050"/>
                </a:solidFill>
                <a:hlinkClick r:id="rId7">
                  <a:extLst>
                    <a:ext uri="{A12FA001-AC4F-418D-AE19-62706E023703}">
                      <ahyp:hlinkClr xmlns:ahyp="http://schemas.microsoft.com/office/drawing/2018/hyperlinkcolor" val="tx"/>
                    </a:ext>
                  </a:extLst>
                </a:hlinkClick>
              </a:rPr>
              <a:t>HTTP2</a:t>
            </a:r>
            <a:endParaRPr lang="en-AU" sz="1800" dirty="0">
              <a:solidFill>
                <a:srgbClr val="92D050"/>
              </a:solidFill>
            </a:endParaRPr>
          </a:p>
          <a:p>
            <a:pPr marL="457200" marR="0" lvl="0" indent="-336550" algn="l" rtl="0">
              <a:lnSpc>
                <a:spcPct val="150000"/>
              </a:lnSpc>
              <a:spcBef>
                <a:spcPts val="0"/>
              </a:spcBef>
              <a:spcAft>
                <a:spcPts val="0"/>
              </a:spcAft>
              <a:buClr>
                <a:srgbClr val="151B22"/>
              </a:buClr>
              <a:buSzPts val="1700"/>
              <a:buFont typeface="Arial"/>
              <a:buChar char="●"/>
            </a:pPr>
            <a:r>
              <a:rPr lang="en-AU" sz="1800" dirty="0">
                <a:solidFill>
                  <a:srgbClr val="92D050"/>
                </a:solidFill>
                <a:hlinkClick r:id="rId8">
                  <a:extLst>
                    <a:ext uri="{A12FA001-AC4F-418D-AE19-62706E023703}">
                      <ahyp:hlinkClr xmlns:ahyp="http://schemas.microsoft.com/office/drawing/2018/hyperlinkcolor" val="tx"/>
                    </a:ext>
                  </a:extLst>
                </a:hlinkClick>
              </a:rPr>
              <a:t>GRPC Benchmarks</a:t>
            </a:r>
            <a:endParaRPr lang="en-AU" sz="1800" dirty="0">
              <a:solidFill>
                <a:srgbClr val="92D050"/>
              </a:solidFill>
            </a:endParaRPr>
          </a:p>
          <a:p>
            <a:pPr marL="457200" marR="0" lvl="0" indent="-336550" algn="l" rtl="0">
              <a:lnSpc>
                <a:spcPct val="150000"/>
              </a:lnSpc>
              <a:spcBef>
                <a:spcPts val="0"/>
              </a:spcBef>
              <a:spcAft>
                <a:spcPts val="0"/>
              </a:spcAft>
              <a:buClr>
                <a:srgbClr val="151B22"/>
              </a:buClr>
              <a:buSzPts val="1700"/>
              <a:buFont typeface="Arial"/>
              <a:buChar char="●"/>
            </a:pPr>
            <a:r>
              <a:rPr lang="en-US" sz="1800" dirty="0" err="1">
                <a:solidFill>
                  <a:srgbClr val="92D050"/>
                </a:solidFill>
                <a:hlinkClick r:id="rId9">
                  <a:extLst>
                    <a:ext uri="{A12FA001-AC4F-418D-AE19-62706E023703}">
                      <ahyp:hlinkClr xmlns:ahyp="http://schemas.microsoft.com/office/drawing/2018/hyperlinkcolor" val="tx"/>
                    </a:ext>
                  </a:extLst>
                </a:hlinkClick>
              </a:rPr>
              <a:t>gRPC</a:t>
            </a:r>
            <a:r>
              <a:rPr lang="en-US" sz="1800" dirty="0">
                <a:solidFill>
                  <a:srgbClr val="92D050"/>
                </a:solidFill>
                <a:hlinkClick r:id="rId9">
                  <a:extLst>
                    <a:ext uri="{A12FA001-AC4F-418D-AE19-62706E023703}">
                      <ahyp:hlinkClr xmlns:ahyp="http://schemas.microsoft.com/office/drawing/2018/hyperlinkcolor" val="tx"/>
                    </a:ext>
                  </a:extLst>
                </a:hlinkClick>
              </a:rPr>
              <a:t> vs. REST</a:t>
            </a:r>
            <a:endParaRPr lang="en-US" sz="1800" dirty="0">
              <a:solidFill>
                <a:srgbClr val="92D050"/>
              </a:solidFill>
            </a:endParaRPr>
          </a:p>
          <a:p>
            <a:pPr marL="457200" marR="0" lvl="0" indent="-336550" algn="l" rtl="0">
              <a:lnSpc>
                <a:spcPct val="150000"/>
              </a:lnSpc>
              <a:spcBef>
                <a:spcPts val="0"/>
              </a:spcBef>
              <a:spcAft>
                <a:spcPts val="0"/>
              </a:spcAft>
              <a:buClr>
                <a:srgbClr val="151B22"/>
              </a:buClr>
              <a:buSzPts val="1700"/>
              <a:buFont typeface="Arial"/>
              <a:buChar char="●"/>
            </a:pPr>
            <a:r>
              <a:rPr lang="en-US" sz="1800" dirty="0">
                <a:solidFill>
                  <a:srgbClr val="92D050"/>
                </a:solidFill>
                <a:hlinkClick r:id="rId10">
                  <a:extLst>
                    <a:ext uri="{A12FA001-AC4F-418D-AE19-62706E023703}">
                      <ahyp:hlinkClr xmlns:ahyp="http://schemas.microsoft.com/office/drawing/2018/hyperlinkcolor" val="tx"/>
                    </a:ext>
                  </a:extLst>
                </a:hlinkClick>
              </a:rPr>
              <a:t>Overview for </a:t>
            </a:r>
            <a:r>
              <a:rPr lang="en-US" sz="1800" dirty="0" err="1">
                <a:solidFill>
                  <a:srgbClr val="92D050"/>
                </a:solidFill>
                <a:hlinkClick r:id="rId10">
                  <a:extLst>
                    <a:ext uri="{A12FA001-AC4F-418D-AE19-62706E023703}">
                      <ahyp:hlinkClr xmlns:ahyp="http://schemas.microsoft.com/office/drawing/2018/hyperlinkcolor" val="tx"/>
                    </a:ext>
                  </a:extLst>
                </a:hlinkClick>
              </a:rPr>
              <a:t>gRPC</a:t>
            </a:r>
            <a:r>
              <a:rPr lang="en-US" sz="1800" dirty="0">
                <a:solidFill>
                  <a:srgbClr val="92D050"/>
                </a:solidFill>
                <a:hlinkClick r:id="rId10">
                  <a:extLst>
                    <a:ext uri="{A12FA001-AC4F-418D-AE19-62706E023703}">
                      <ahyp:hlinkClr xmlns:ahyp="http://schemas.microsoft.com/office/drawing/2018/hyperlinkcolor" val="tx"/>
                    </a:ext>
                  </a:extLst>
                </a:hlinkClick>
              </a:rPr>
              <a:t> on .NET</a:t>
            </a:r>
            <a:endParaRPr lang="en-US" sz="1800" u="none" strike="noStrike" cap="none" dirty="0">
              <a:solidFill>
                <a:srgbClr val="92D050"/>
              </a:solidFill>
              <a:latin typeface="+mn-lt"/>
              <a:ea typeface="Roboto Light"/>
              <a:cs typeface="Roboto Light"/>
              <a:sym typeface="Roboto Light"/>
            </a:endParaRPr>
          </a:p>
        </p:txBody>
      </p:sp>
    </p:spTree>
    <p:extLst>
      <p:ext uri="{BB962C8B-B14F-4D97-AF65-F5344CB8AC3E}">
        <p14:creationId xmlns:p14="http://schemas.microsoft.com/office/powerpoint/2010/main" val="1916743699"/>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F59056BB-D487-6509-7DE0-00DC6F075912}"/>
            </a:ext>
          </a:extLst>
        </p:cNvPr>
        <p:cNvGrpSpPr/>
        <p:nvPr/>
      </p:nvGrpSpPr>
      <p:grpSpPr>
        <a:xfrm>
          <a:off x="0" y="0"/>
          <a:ext cx="0" cy="0"/>
          <a:chOff x="0" y="0"/>
          <a:chExt cx="0" cy="0"/>
        </a:xfrm>
      </p:grpSpPr>
      <p:pic>
        <p:nvPicPr>
          <p:cNvPr id="186" name="Google Shape;186;p25">
            <a:extLst>
              <a:ext uri="{FF2B5EF4-FFF2-40B4-BE49-F238E27FC236}">
                <a16:creationId xmlns:a16="http://schemas.microsoft.com/office/drawing/2014/main" id="{9291B231-30D4-3BC3-3333-D7681A227E02}"/>
              </a:ext>
            </a:extLst>
          </p:cNvPr>
          <p:cNvPicPr preferRelativeResize="0"/>
          <p:nvPr/>
        </p:nvPicPr>
        <p:blipFill rotWithShape="1">
          <a:blip r:embed="rId4">
            <a:alphaModFix/>
          </a:blip>
          <a:srcRect/>
          <a:stretch/>
        </p:blipFill>
        <p:spPr>
          <a:xfrm>
            <a:off x="225" y="0"/>
            <a:ext cx="9143700" cy="5143500"/>
          </a:xfrm>
          <a:prstGeom prst="rect">
            <a:avLst/>
          </a:prstGeom>
          <a:noFill/>
          <a:ln>
            <a:noFill/>
          </a:ln>
        </p:spPr>
      </p:pic>
      <p:pic>
        <p:nvPicPr>
          <p:cNvPr id="187" name="Google Shape;187;p25">
            <a:extLst>
              <a:ext uri="{FF2B5EF4-FFF2-40B4-BE49-F238E27FC236}">
                <a16:creationId xmlns:a16="http://schemas.microsoft.com/office/drawing/2014/main" id="{AC4A114D-F5BA-CE9C-30C3-FC0B11FD567A}"/>
              </a:ext>
            </a:extLst>
          </p:cNvPr>
          <p:cNvPicPr preferRelativeResize="0"/>
          <p:nvPr/>
        </p:nvPicPr>
        <p:blipFill>
          <a:blip r:embed="rId5">
            <a:alphaModFix/>
          </a:blip>
          <a:stretch>
            <a:fillRect/>
          </a:stretch>
        </p:blipFill>
        <p:spPr>
          <a:xfrm>
            <a:off x="114300" y="4689483"/>
            <a:ext cx="1518224" cy="383150"/>
          </a:xfrm>
          <a:prstGeom prst="rect">
            <a:avLst/>
          </a:prstGeom>
          <a:noFill/>
          <a:ln>
            <a:noFill/>
          </a:ln>
        </p:spPr>
      </p:pic>
      <p:sp>
        <p:nvSpPr>
          <p:cNvPr id="188" name="Google Shape;188;p25">
            <a:extLst>
              <a:ext uri="{FF2B5EF4-FFF2-40B4-BE49-F238E27FC236}">
                <a16:creationId xmlns:a16="http://schemas.microsoft.com/office/drawing/2014/main" id="{DF4E0CE6-6099-713E-DF20-BE3D86D7E356}"/>
              </a:ext>
            </a:extLst>
          </p:cNvPr>
          <p:cNvSpPr txBox="1"/>
          <p:nvPr/>
        </p:nvSpPr>
        <p:spPr>
          <a:xfrm>
            <a:off x="357300" y="2202300"/>
            <a:ext cx="6651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dirty="0">
                <a:solidFill>
                  <a:srgbClr val="8DC63F"/>
                </a:solidFill>
                <a:latin typeface="Roboto"/>
                <a:ea typeface="Roboto"/>
                <a:cs typeface="Roboto"/>
                <a:sym typeface="Roboto"/>
              </a:rPr>
              <a:t>Q &amp; A</a:t>
            </a:r>
            <a:endParaRPr sz="3600" b="1" dirty="0">
              <a:solidFill>
                <a:srgbClr val="8DC63F"/>
              </a:solidFill>
              <a:latin typeface="Roboto"/>
              <a:ea typeface="Roboto"/>
              <a:cs typeface="Roboto"/>
              <a:sym typeface="Roboto"/>
            </a:endParaRPr>
          </a:p>
        </p:txBody>
      </p:sp>
    </p:spTree>
    <p:extLst>
      <p:ext uri="{BB962C8B-B14F-4D97-AF65-F5344CB8AC3E}">
        <p14:creationId xmlns:p14="http://schemas.microsoft.com/office/powerpoint/2010/main" val="621406229"/>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51B22"/>
        </a:solidFill>
        <a:effectLst/>
      </p:bgPr>
    </p:bg>
    <p:spTree>
      <p:nvGrpSpPr>
        <p:cNvPr id="1" name="Shape 192"/>
        <p:cNvGrpSpPr/>
        <p:nvPr/>
      </p:nvGrpSpPr>
      <p:grpSpPr>
        <a:xfrm>
          <a:off x="0" y="0"/>
          <a:ext cx="0" cy="0"/>
          <a:chOff x="0" y="0"/>
          <a:chExt cx="0" cy="0"/>
        </a:xfrm>
      </p:grpSpPr>
      <p:pic>
        <p:nvPicPr>
          <p:cNvPr id="193" name="Google Shape;193;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4" name="Google Shape;194;p26"/>
          <p:cNvSpPr txBox="1"/>
          <p:nvPr/>
        </p:nvSpPr>
        <p:spPr>
          <a:xfrm>
            <a:off x="1895400" y="2202308"/>
            <a:ext cx="5353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lt1"/>
                </a:solidFill>
                <a:latin typeface="Roboto"/>
                <a:ea typeface="Roboto"/>
                <a:cs typeface="Roboto"/>
                <a:sym typeface="Roboto"/>
              </a:rPr>
              <a:t>THANK YOU!</a:t>
            </a:r>
            <a:endParaRPr sz="3600" b="1">
              <a:solidFill>
                <a:schemeClr val="lt1"/>
              </a:solidFill>
              <a:latin typeface="Roboto"/>
              <a:ea typeface="Roboto"/>
              <a:cs typeface="Roboto"/>
              <a:sym typeface="Roboto"/>
            </a:endParaRPr>
          </a:p>
        </p:txBody>
      </p:sp>
      <p:sp>
        <p:nvSpPr>
          <p:cNvPr id="195" name="Google Shape;195;p26"/>
          <p:cNvSpPr/>
          <p:nvPr/>
        </p:nvSpPr>
        <p:spPr>
          <a:xfrm>
            <a:off x="0" y="4557200"/>
            <a:ext cx="9153000" cy="58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26"/>
          <p:cNvPicPr preferRelativeResize="0"/>
          <p:nvPr/>
        </p:nvPicPr>
        <p:blipFill>
          <a:blip r:embed="rId4">
            <a:alphaModFix/>
          </a:blip>
          <a:stretch>
            <a:fillRect/>
          </a:stretch>
        </p:blipFill>
        <p:spPr>
          <a:xfrm>
            <a:off x="114300" y="4689483"/>
            <a:ext cx="1518224" cy="383150"/>
          </a:xfrm>
          <a:prstGeom prst="rect">
            <a:avLst/>
          </a:prstGeom>
          <a:noFill/>
          <a:ln>
            <a:noFill/>
          </a:ln>
        </p:spPr>
      </p:pic>
      <p:sp>
        <p:nvSpPr>
          <p:cNvPr id="197" name="Google Shape;197;p2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16"/>
          <p:cNvGrpSpPr/>
          <p:nvPr/>
        </p:nvGrpSpPr>
        <p:grpSpPr>
          <a:xfrm>
            <a:off x="114300" y="4689483"/>
            <a:ext cx="8915325" cy="383150"/>
            <a:chOff x="114300" y="4689483"/>
            <a:chExt cx="8915325" cy="383150"/>
          </a:xfrm>
        </p:grpSpPr>
        <p:pic>
          <p:nvPicPr>
            <p:cNvPr id="97" name="Google Shape;97;p16"/>
            <p:cNvPicPr preferRelativeResize="0"/>
            <p:nvPr/>
          </p:nvPicPr>
          <p:blipFill>
            <a:blip r:embed="rId4">
              <a:alphaModFix/>
            </a:blip>
            <a:stretch>
              <a:fillRect/>
            </a:stretch>
          </p:blipFill>
          <p:spPr>
            <a:xfrm>
              <a:off x="114300" y="4689483"/>
              <a:ext cx="1518224" cy="383150"/>
            </a:xfrm>
            <a:prstGeom prst="rect">
              <a:avLst/>
            </a:prstGeom>
            <a:noFill/>
            <a:ln>
              <a:noFill/>
            </a:ln>
          </p:spPr>
        </p:pic>
        <p:sp>
          <p:nvSpPr>
            <p:cNvPr id="98" name="Google Shape;98;p16"/>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9" name="Google Shape;99;p16"/>
          <p:cNvPicPr preferRelativeResize="0"/>
          <p:nvPr/>
        </p:nvPicPr>
        <p:blipFill>
          <a:blip r:embed="rId5">
            <a:alphaModFix/>
          </a:blip>
          <a:stretch>
            <a:fillRect/>
          </a:stretch>
        </p:blipFill>
        <p:spPr>
          <a:xfrm>
            <a:off x="114300" y="167250"/>
            <a:ext cx="202499" cy="440248"/>
          </a:xfrm>
          <a:prstGeom prst="rect">
            <a:avLst/>
          </a:prstGeom>
          <a:noFill/>
          <a:ln>
            <a:noFill/>
          </a:ln>
        </p:spPr>
      </p:pic>
      <p:sp>
        <p:nvSpPr>
          <p:cNvPr id="100" name="Google Shape;100;p16"/>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What is RPC?</a:t>
            </a:r>
            <a:endParaRPr sz="2000" b="1">
              <a:solidFill>
                <a:srgbClr val="8DC63F"/>
              </a:solidFill>
              <a:latin typeface="Roboto"/>
              <a:ea typeface="Roboto"/>
              <a:cs typeface="Roboto"/>
              <a:sym typeface="Roboto"/>
            </a:endParaRPr>
          </a:p>
        </p:txBody>
      </p:sp>
      <p:sp>
        <p:nvSpPr>
          <p:cNvPr id="101" name="Google Shape;101;p16"/>
          <p:cNvSpPr txBox="1"/>
          <p:nvPr/>
        </p:nvSpPr>
        <p:spPr>
          <a:xfrm>
            <a:off x="393192" y="850450"/>
            <a:ext cx="8115900" cy="3508623"/>
          </a:xfrm>
          <a:prstGeom prst="rect">
            <a:avLst/>
          </a:prstGeom>
          <a:noFill/>
          <a:ln>
            <a:noFill/>
          </a:ln>
        </p:spPr>
        <p:txBody>
          <a:bodyPr spcFirstLastPara="1" wrap="square" lIns="91425" tIns="91425" rIns="91425" bIns="91425" anchor="t" anchorCtr="0">
            <a:spAutoFit/>
          </a:bodyPr>
          <a:lstStyle/>
          <a:p>
            <a:pPr marL="457200" lvl="0" indent="-368300" algn="l" rtl="0">
              <a:lnSpc>
                <a:spcPct val="150000"/>
              </a:lnSpc>
              <a:spcBef>
                <a:spcPts val="0"/>
              </a:spcBef>
              <a:spcAft>
                <a:spcPts val="0"/>
              </a:spcAft>
              <a:buSzPts val="2200"/>
              <a:buChar char="●"/>
            </a:pPr>
            <a:r>
              <a:rPr lang="en" sz="1800" kern="1200" dirty="0">
                <a:solidFill>
                  <a:srgbClr val="8DC63F"/>
                </a:solidFill>
                <a:highlight>
                  <a:srgbClr val="FFFFFF"/>
                </a:highlight>
              </a:rPr>
              <a:t>Remote Procedure Call (RPC)</a:t>
            </a:r>
            <a:r>
              <a:rPr lang="en" sz="1800" kern="1200" dirty="0">
                <a:solidFill>
                  <a:srgbClr val="161616"/>
                </a:solidFill>
                <a:highlight>
                  <a:srgbClr val="FFFFFF"/>
                </a:highlight>
              </a:rPr>
              <a:t> is a protocol that provides the high-level communications paradigm used in the operating system.</a:t>
            </a:r>
            <a:endParaRPr sz="1800" kern="1200" dirty="0">
              <a:solidFill>
                <a:srgbClr val="161616"/>
              </a:solidFill>
              <a:highlight>
                <a:srgbClr val="FFFFFF"/>
              </a:highlight>
            </a:endParaRPr>
          </a:p>
          <a:p>
            <a:pPr marL="457200" lvl="0" indent="-368300" algn="l" rtl="0">
              <a:lnSpc>
                <a:spcPct val="150000"/>
              </a:lnSpc>
              <a:spcBef>
                <a:spcPts val="0"/>
              </a:spcBef>
              <a:spcAft>
                <a:spcPts val="0"/>
              </a:spcAft>
              <a:buSzPts val="2200"/>
              <a:buChar char="●"/>
            </a:pPr>
            <a:r>
              <a:rPr lang="en" sz="1800" kern="1200" dirty="0">
                <a:solidFill>
                  <a:srgbClr val="8DC63F"/>
                </a:solidFill>
                <a:highlight>
                  <a:srgbClr val="FFFFFF"/>
                </a:highlight>
              </a:rPr>
              <a:t>RPC</a:t>
            </a:r>
            <a:r>
              <a:rPr lang="en" sz="1800" kern="1200" dirty="0">
                <a:solidFill>
                  <a:srgbClr val="161616"/>
                </a:solidFill>
                <a:highlight>
                  <a:srgbClr val="FFFFFF"/>
                </a:highlight>
              </a:rPr>
              <a:t> presumes the existence of a low-level transport protocol, such as Transmission Control Protocol/Internet Protocol (TCP/IP) or User Datagram Protocol (UDP), for carrying the message data between communicating programs.</a:t>
            </a:r>
            <a:endParaRPr sz="1800" kern="1200" dirty="0">
              <a:solidFill>
                <a:srgbClr val="161616"/>
              </a:solidFill>
              <a:highlight>
                <a:srgbClr val="FFFFFF"/>
              </a:highlight>
            </a:endParaRPr>
          </a:p>
          <a:p>
            <a:pPr marL="457200" lvl="0" indent="-368300" algn="l" rtl="0">
              <a:lnSpc>
                <a:spcPct val="150000"/>
              </a:lnSpc>
              <a:spcBef>
                <a:spcPts val="0"/>
              </a:spcBef>
              <a:spcAft>
                <a:spcPts val="0"/>
              </a:spcAft>
              <a:buSzPts val="2200"/>
              <a:buChar char="●"/>
            </a:pPr>
            <a:r>
              <a:rPr lang="en" sz="1800" kern="1200" dirty="0">
                <a:solidFill>
                  <a:srgbClr val="8DC63F"/>
                </a:solidFill>
                <a:highlight>
                  <a:srgbClr val="FFFFFF"/>
                </a:highlight>
              </a:rPr>
              <a:t>RPC</a:t>
            </a:r>
            <a:r>
              <a:rPr lang="en" sz="1800" kern="1200" dirty="0">
                <a:solidFill>
                  <a:srgbClr val="161616"/>
                </a:solidFill>
                <a:highlight>
                  <a:srgbClr val="FFFFFF"/>
                </a:highlight>
              </a:rPr>
              <a:t> implements a logical client-to-server communications system designed specifically for the support of network applications.</a:t>
            </a:r>
            <a:endParaRPr sz="1800" kern="1200" dirty="0">
              <a:solidFill>
                <a:srgbClr val="161616"/>
              </a:solidFill>
              <a:highlight>
                <a:srgbClr val="FFFFFF"/>
              </a:highlight>
            </a:endParaRPr>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pSp>
        <p:nvGrpSpPr>
          <p:cNvPr id="106" name="Google Shape;106;p17"/>
          <p:cNvGrpSpPr/>
          <p:nvPr/>
        </p:nvGrpSpPr>
        <p:grpSpPr>
          <a:xfrm>
            <a:off x="114300" y="4689483"/>
            <a:ext cx="8915325" cy="383150"/>
            <a:chOff x="114300" y="4689483"/>
            <a:chExt cx="8915325" cy="383150"/>
          </a:xfrm>
        </p:grpSpPr>
        <p:pic>
          <p:nvPicPr>
            <p:cNvPr id="107" name="Google Shape;107;p17"/>
            <p:cNvPicPr preferRelativeResize="0"/>
            <p:nvPr/>
          </p:nvPicPr>
          <p:blipFill>
            <a:blip r:embed="rId4">
              <a:alphaModFix/>
            </a:blip>
            <a:stretch>
              <a:fillRect/>
            </a:stretch>
          </p:blipFill>
          <p:spPr>
            <a:xfrm>
              <a:off x="114300" y="4689483"/>
              <a:ext cx="1518224" cy="383150"/>
            </a:xfrm>
            <a:prstGeom prst="rect">
              <a:avLst/>
            </a:prstGeom>
            <a:noFill/>
            <a:ln>
              <a:noFill/>
            </a:ln>
          </p:spPr>
        </p:pic>
        <p:sp>
          <p:nvSpPr>
            <p:cNvPr id="108" name="Google Shape;108;p17"/>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 name="Google Shape;109;p17"/>
          <p:cNvPicPr preferRelativeResize="0"/>
          <p:nvPr/>
        </p:nvPicPr>
        <p:blipFill>
          <a:blip r:embed="rId5">
            <a:alphaModFix/>
          </a:blip>
          <a:stretch>
            <a:fillRect/>
          </a:stretch>
        </p:blipFill>
        <p:spPr>
          <a:xfrm>
            <a:off x="114300" y="167250"/>
            <a:ext cx="202499" cy="440248"/>
          </a:xfrm>
          <a:prstGeom prst="rect">
            <a:avLst/>
          </a:prstGeom>
          <a:noFill/>
          <a:ln>
            <a:noFill/>
          </a:ln>
        </p:spPr>
      </p:pic>
      <p:sp>
        <p:nvSpPr>
          <p:cNvPr id="110" name="Google Shape;110;p17"/>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What is gRPC?</a:t>
            </a:r>
            <a:endParaRPr sz="2000" b="1">
              <a:solidFill>
                <a:srgbClr val="8DC63F"/>
              </a:solidFill>
              <a:latin typeface="Roboto"/>
              <a:ea typeface="Roboto"/>
              <a:cs typeface="Roboto"/>
              <a:sym typeface="Roboto"/>
            </a:endParaRPr>
          </a:p>
        </p:txBody>
      </p:sp>
      <p:sp>
        <p:nvSpPr>
          <p:cNvPr id="111" name="Google Shape;111;p17"/>
          <p:cNvSpPr txBox="1"/>
          <p:nvPr/>
        </p:nvSpPr>
        <p:spPr>
          <a:xfrm>
            <a:off x="393000" y="850450"/>
            <a:ext cx="81159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dirty="0">
                <a:solidFill>
                  <a:srgbClr val="151B22"/>
                </a:solidFill>
                <a:latin typeface="+mn-lt"/>
                <a:ea typeface="Roboto"/>
                <a:cs typeface="Roboto"/>
                <a:sym typeface="Roboto"/>
              </a:rPr>
              <a:t>Open source</a:t>
            </a:r>
            <a:endParaRPr sz="1800" dirty="0">
              <a:solidFill>
                <a:srgbClr val="151B22"/>
              </a:solidFill>
              <a:latin typeface="+mn-lt"/>
              <a:ea typeface="Roboto"/>
              <a:cs typeface="Roboto"/>
              <a:sym typeface="Roboto"/>
            </a:endParaRPr>
          </a:p>
          <a:p>
            <a:pPr marL="0" lvl="0" indent="0" algn="l" rtl="0">
              <a:spcBef>
                <a:spcPts val="0"/>
              </a:spcBef>
              <a:spcAft>
                <a:spcPts val="0"/>
              </a:spcAft>
              <a:buClr>
                <a:schemeClr val="dk1"/>
              </a:buClr>
              <a:buSzPts val="1100"/>
              <a:buFont typeface="Arial"/>
              <a:buNone/>
            </a:pPr>
            <a:endParaRPr sz="1800" dirty="0">
              <a:solidFill>
                <a:srgbClr val="151B22"/>
              </a:solidFill>
              <a:latin typeface="+mn-l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sz="1800" dirty="0">
                <a:solidFill>
                  <a:srgbClr val="151B22"/>
                </a:solidFill>
                <a:latin typeface="+mn-lt"/>
                <a:ea typeface="Roboto"/>
                <a:cs typeface="Roboto"/>
                <a:sym typeface="Roboto"/>
              </a:rPr>
              <a:t>High Performance </a:t>
            </a:r>
            <a:endParaRPr sz="1800" dirty="0">
              <a:solidFill>
                <a:srgbClr val="151B22"/>
              </a:solidFill>
              <a:latin typeface="+mn-lt"/>
              <a:ea typeface="Roboto"/>
              <a:cs typeface="Roboto"/>
              <a:sym typeface="Roboto"/>
            </a:endParaRPr>
          </a:p>
          <a:p>
            <a:pPr marL="0" lvl="0" indent="0" algn="l" rtl="0">
              <a:spcBef>
                <a:spcPts val="0"/>
              </a:spcBef>
              <a:spcAft>
                <a:spcPts val="0"/>
              </a:spcAft>
              <a:buClr>
                <a:schemeClr val="dk1"/>
              </a:buClr>
              <a:buSzPts val="1100"/>
              <a:buFont typeface="Arial"/>
              <a:buNone/>
            </a:pPr>
            <a:endParaRPr sz="1800" dirty="0">
              <a:solidFill>
                <a:srgbClr val="151B22"/>
              </a:solidFill>
              <a:latin typeface="+mn-lt"/>
              <a:ea typeface="Roboto"/>
              <a:cs typeface="Roboto"/>
              <a:sym typeface="Roboto"/>
            </a:endParaRPr>
          </a:p>
          <a:p>
            <a:pPr marL="0" lvl="0" indent="0" algn="l" rtl="0">
              <a:spcBef>
                <a:spcPts val="0"/>
              </a:spcBef>
              <a:spcAft>
                <a:spcPts val="0"/>
              </a:spcAft>
              <a:buClr>
                <a:schemeClr val="dk1"/>
              </a:buClr>
              <a:buSzPts val="1100"/>
              <a:buFont typeface="Arial"/>
              <a:buNone/>
            </a:pPr>
            <a:r>
              <a:rPr lang="en" sz="1800" dirty="0">
                <a:solidFill>
                  <a:srgbClr val="151B22"/>
                </a:solidFill>
                <a:latin typeface="+mn-lt"/>
                <a:ea typeface="Roboto"/>
                <a:cs typeface="Roboto"/>
                <a:sym typeface="Roboto"/>
              </a:rPr>
              <a:t>Can run any environment</a:t>
            </a:r>
            <a:endParaRPr sz="1800" dirty="0">
              <a:solidFill>
                <a:srgbClr val="151B22"/>
              </a:solidFill>
              <a:latin typeface="+mn-lt"/>
              <a:ea typeface="Roboto"/>
              <a:cs typeface="Roboto"/>
              <a:sym typeface="Roboto"/>
            </a:endParaRPr>
          </a:p>
          <a:p>
            <a:pPr marL="0" lvl="0" indent="0" algn="l" rtl="0">
              <a:spcBef>
                <a:spcPts val="0"/>
              </a:spcBef>
              <a:spcAft>
                <a:spcPts val="0"/>
              </a:spcAft>
              <a:buClr>
                <a:schemeClr val="dk1"/>
              </a:buClr>
              <a:buSzPts val="1100"/>
              <a:buFont typeface="Arial"/>
              <a:buNone/>
            </a:pPr>
            <a:endParaRPr sz="1800" dirty="0">
              <a:solidFill>
                <a:srgbClr val="151B22"/>
              </a:solidFill>
              <a:latin typeface="+mn-lt"/>
              <a:ea typeface="Roboto"/>
              <a:cs typeface="Roboto"/>
              <a:sym typeface="Roboto"/>
            </a:endParaRPr>
          </a:p>
          <a:p>
            <a:pPr marL="0" lvl="0" indent="0" algn="l" rtl="0">
              <a:spcBef>
                <a:spcPts val="0"/>
              </a:spcBef>
              <a:spcAft>
                <a:spcPts val="0"/>
              </a:spcAft>
              <a:buClr>
                <a:schemeClr val="dk1"/>
              </a:buClr>
              <a:buSzPts val="1100"/>
              <a:buFont typeface="Arial"/>
              <a:buNone/>
            </a:pPr>
            <a:r>
              <a:rPr lang="en" sz="1800" dirty="0">
                <a:solidFill>
                  <a:srgbClr val="151B22"/>
                </a:solidFill>
                <a:latin typeface="+mn-lt"/>
                <a:ea typeface="Roboto"/>
                <a:cs typeface="Roboto"/>
                <a:sym typeface="Roboto"/>
              </a:rPr>
              <a:t>Next </a:t>
            </a:r>
            <a:r>
              <a:rPr lang="en" sz="1800" dirty="0">
                <a:solidFill>
                  <a:srgbClr val="92D050"/>
                </a:solidFill>
                <a:latin typeface="+mn-lt"/>
                <a:ea typeface="Roboto"/>
                <a:cs typeface="Roboto"/>
                <a:sym typeface="Roboto"/>
              </a:rPr>
              <a:t>RPC</a:t>
            </a:r>
            <a:r>
              <a:rPr lang="en" sz="1800" dirty="0">
                <a:solidFill>
                  <a:srgbClr val="FF0000"/>
                </a:solidFill>
                <a:latin typeface="+mn-lt"/>
                <a:ea typeface="Roboto"/>
                <a:cs typeface="Roboto"/>
                <a:sym typeface="Roboto"/>
              </a:rPr>
              <a:t> </a:t>
            </a:r>
            <a:r>
              <a:rPr lang="en" sz="1800" dirty="0">
                <a:solidFill>
                  <a:srgbClr val="151B22"/>
                </a:solidFill>
                <a:latin typeface="+mn-lt"/>
                <a:ea typeface="Roboto"/>
                <a:cs typeface="Roboto"/>
                <a:sym typeface="Roboto"/>
              </a:rPr>
              <a:t>generation (Remote Procedure Calls)</a:t>
            </a:r>
            <a:endParaRPr sz="1800" dirty="0">
              <a:solidFill>
                <a:srgbClr val="151B22"/>
              </a:solidFill>
              <a:latin typeface="+mn-lt"/>
              <a:ea typeface="Roboto"/>
              <a:cs typeface="Roboto"/>
              <a:sym typeface="Roboto"/>
            </a:endParaRPr>
          </a:p>
          <a:p>
            <a:pPr marL="0" lvl="0" indent="0" algn="l" rtl="0">
              <a:spcBef>
                <a:spcPts val="0"/>
              </a:spcBef>
              <a:spcAft>
                <a:spcPts val="0"/>
              </a:spcAft>
              <a:buClr>
                <a:schemeClr val="dk1"/>
              </a:buClr>
              <a:buSzPts val="1100"/>
              <a:buFont typeface="Arial"/>
              <a:buNone/>
            </a:pPr>
            <a:endParaRPr sz="1800" dirty="0">
              <a:solidFill>
                <a:srgbClr val="151B22"/>
              </a:solidFill>
              <a:latin typeface="+mn-lt"/>
              <a:ea typeface="Roboto"/>
              <a:cs typeface="Roboto"/>
              <a:sym typeface="Roboto"/>
            </a:endParaRPr>
          </a:p>
          <a:p>
            <a:pPr marL="0" lvl="0" indent="0" algn="l" rtl="0">
              <a:spcBef>
                <a:spcPts val="0"/>
              </a:spcBef>
              <a:spcAft>
                <a:spcPts val="0"/>
              </a:spcAft>
              <a:buClr>
                <a:schemeClr val="dk1"/>
              </a:buClr>
              <a:buSzPts val="1100"/>
              <a:buFont typeface="Arial"/>
              <a:buNone/>
            </a:pPr>
            <a:r>
              <a:rPr lang="en" sz="1800" dirty="0">
                <a:solidFill>
                  <a:srgbClr val="151B22"/>
                </a:solidFill>
                <a:latin typeface="+mn-lt"/>
                <a:ea typeface="Roboto"/>
                <a:cs typeface="Roboto"/>
                <a:sym typeface="Roboto"/>
              </a:rPr>
              <a:t>Developed by Google </a:t>
            </a:r>
            <a:endParaRPr sz="1800" dirty="0">
              <a:solidFill>
                <a:srgbClr val="151B22"/>
              </a:solidFill>
              <a:latin typeface="+mn-lt"/>
              <a:ea typeface="Roboto"/>
              <a:cs typeface="Roboto"/>
              <a:sym typeface="Roboto"/>
            </a:endParaRPr>
          </a:p>
          <a:p>
            <a:pPr marL="0" lvl="0" indent="0" algn="l" rtl="0">
              <a:spcBef>
                <a:spcPts val="0"/>
              </a:spcBef>
              <a:spcAft>
                <a:spcPts val="0"/>
              </a:spcAft>
              <a:buClr>
                <a:schemeClr val="dk1"/>
              </a:buClr>
              <a:buSzPts val="1100"/>
              <a:buFont typeface="Arial"/>
              <a:buNone/>
            </a:pPr>
            <a:endParaRPr sz="1800" dirty="0">
              <a:solidFill>
                <a:srgbClr val="151B22"/>
              </a:solidFill>
              <a:latin typeface="+mn-lt"/>
              <a:ea typeface="Roboto"/>
              <a:cs typeface="Roboto"/>
              <a:sym typeface="Roboto"/>
            </a:endParaRPr>
          </a:p>
          <a:p>
            <a:pPr marL="0" lvl="0" indent="0" algn="l" rtl="0">
              <a:spcBef>
                <a:spcPts val="0"/>
              </a:spcBef>
              <a:spcAft>
                <a:spcPts val="0"/>
              </a:spcAft>
              <a:buClr>
                <a:schemeClr val="dk1"/>
              </a:buClr>
              <a:buSzPts val="1100"/>
              <a:buFont typeface="Arial"/>
              <a:buNone/>
            </a:pPr>
            <a:r>
              <a:rPr lang="en" sz="1800" dirty="0">
                <a:solidFill>
                  <a:srgbClr val="151B22"/>
                </a:solidFill>
                <a:latin typeface="+mn-lt"/>
                <a:ea typeface="Roboto"/>
                <a:cs typeface="Roboto"/>
                <a:sym typeface="Roboto"/>
              </a:rPr>
              <a:t>Released 8/2016</a:t>
            </a:r>
            <a:endParaRPr sz="1800" dirty="0">
              <a:solidFill>
                <a:srgbClr val="151B22"/>
              </a:solidFill>
              <a:latin typeface="+mn-lt"/>
              <a:ea typeface="Roboto Light"/>
              <a:cs typeface="Roboto Light"/>
              <a:sym typeface="Roboto Light"/>
            </a:endParaRPr>
          </a:p>
          <a:p>
            <a:pPr marL="0" lvl="0" indent="0" algn="l" rtl="0">
              <a:spcBef>
                <a:spcPts val="0"/>
              </a:spcBef>
              <a:spcAft>
                <a:spcPts val="0"/>
              </a:spcAft>
              <a:buNone/>
            </a:pPr>
            <a:endParaRPr sz="1800" dirty="0">
              <a:solidFill>
                <a:srgbClr val="151B22"/>
              </a:solidFill>
              <a:latin typeface="+mn-lt"/>
              <a:ea typeface="Roboto Light"/>
              <a:cs typeface="Roboto Light"/>
              <a:sym typeface="Roboto Light"/>
            </a:endParaRPr>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p18"/>
          <p:cNvGrpSpPr/>
          <p:nvPr/>
        </p:nvGrpSpPr>
        <p:grpSpPr>
          <a:xfrm>
            <a:off x="114300" y="4689483"/>
            <a:ext cx="8915325" cy="383150"/>
            <a:chOff x="114300" y="4689483"/>
            <a:chExt cx="8915325" cy="383150"/>
          </a:xfrm>
        </p:grpSpPr>
        <p:pic>
          <p:nvPicPr>
            <p:cNvPr id="117" name="Google Shape;117;p18"/>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18" name="Google Shape;118;p18"/>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 name="Google Shape;119;p18"/>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20" name="Google Shape;120;p18"/>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What is gRPC?</a:t>
            </a:r>
            <a:endParaRPr sz="2000" b="1">
              <a:solidFill>
                <a:srgbClr val="8DC63F"/>
              </a:solidFill>
              <a:latin typeface="Roboto"/>
              <a:ea typeface="Roboto"/>
              <a:cs typeface="Roboto"/>
              <a:sym typeface="Roboto"/>
            </a:endParaRPr>
          </a:p>
        </p:txBody>
      </p:sp>
      <p:pic>
        <p:nvPicPr>
          <p:cNvPr id="121" name="Google Shape;121;p18"/>
          <p:cNvPicPr preferRelativeResize="0"/>
          <p:nvPr/>
        </p:nvPicPr>
        <p:blipFill>
          <a:blip r:embed="rId5">
            <a:alphaModFix/>
          </a:blip>
          <a:stretch>
            <a:fillRect/>
          </a:stretch>
        </p:blipFill>
        <p:spPr>
          <a:xfrm>
            <a:off x="2579638" y="696250"/>
            <a:ext cx="3984656" cy="37510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6" name="Google Shape;126;p19"/>
          <p:cNvGrpSpPr/>
          <p:nvPr/>
        </p:nvGrpSpPr>
        <p:grpSpPr>
          <a:xfrm>
            <a:off x="114300" y="4689483"/>
            <a:ext cx="8915325" cy="383150"/>
            <a:chOff x="114300" y="4689483"/>
            <a:chExt cx="8915325" cy="383150"/>
          </a:xfrm>
        </p:grpSpPr>
        <p:pic>
          <p:nvPicPr>
            <p:cNvPr id="127" name="Google Shape;127;p19"/>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28" name="Google Shape;128;p19"/>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 name="Google Shape;129;p19"/>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30" name="Google Shape;130;p19"/>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Why is gRPC?</a:t>
            </a:r>
            <a:endParaRPr sz="2000" b="1">
              <a:solidFill>
                <a:srgbClr val="8DC63F"/>
              </a:solidFill>
              <a:latin typeface="Roboto"/>
              <a:ea typeface="Roboto"/>
              <a:cs typeface="Roboto"/>
              <a:sym typeface="Roboto"/>
            </a:endParaRPr>
          </a:p>
        </p:txBody>
      </p:sp>
      <p:sp>
        <p:nvSpPr>
          <p:cNvPr id="131" name="Google Shape;131;p19"/>
          <p:cNvSpPr txBox="1"/>
          <p:nvPr/>
        </p:nvSpPr>
        <p:spPr>
          <a:xfrm>
            <a:off x="393000" y="850450"/>
            <a:ext cx="8115900" cy="3247012"/>
          </a:xfrm>
          <a:prstGeom prst="rect">
            <a:avLst/>
          </a:prstGeom>
          <a:noFill/>
          <a:ln>
            <a:noFill/>
          </a:ln>
        </p:spPr>
        <p:txBody>
          <a:bodyPr spcFirstLastPara="1" wrap="square" lIns="91425" tIns="91425" rIns="91425" bIns="91425" anchor="t" anchorCtr="0">
            <a:spAutoFit/>
          </a:bodyPr>
          <a:lstStyle/>
          <a:p>
            <a:pPr marL="457200" lvl="0" indent="-368300" algn="l" rtl="0">
              <a:lnSpc>
                <a:spcPct val="150000"/>
              </a:lnSpc>
              <a:spcBef>
                <a:spcPts val="1200"/>
              </a:spcBef>
              <a:spcAft>
                <a:spcPts val="0"/>
              </a:spcAft>
              <a:buClr>
                <a:srgbClr val="161616"/>
              </a:buClr>
              <a:buSzPts val="2200"/>
              <a:buChar char="●"/>
            </a:pPr>
            <a:r>
              <a:rPr lang="en" sz="1800" dirty="0">
                <a:solidFill>
                  <a:srgbClr val="161616"/>
                </a:solidFill>
                <a:highlight>
                  <a:srgbClr val="FFFFFF"/>
                </a:highlight>
              </a:rPr>
              <a:t>Modern, high-performance, lightweight RPC framework.</a:t>
            </a:r>
            <a:endParaRPr sz="1800" dirty="0">
              <a:solidFill>
                <a:srgbClr val="161616"/>
              </a:solidFill>
              <a:highlight>
                <a:srgbClr val="FFFFFF"/>
              </a:highlight>
            </a:endParaRPr>
          </a:p>
          <a:p>
            <a:pPr marL="457200" lvl="0" indent="-368300" algn="l" rtl="0">
              <a:lnSpc>
                <a:spcPct val="150000"/>
              </a:lnSpc>
              <a:spcBef>
                <a:spcPts val="0"/>
              </a:spcBef>
              <a:spcAft>
                <a:spcPts val="0"/>
              </a:spcAft>
              <a:buClr>
                <a:srgbClr val="161616"/>
              </a:buClr>
              <a:buSzPts val="2200"/>
              <a:buChar char="●"/>
            </a:pPr>
            <a:r>
              <a:rPr lang="en" sz="1800" dirty="0">
                <a:solidFill>
                  <a:srgbClr val="161616"/>
                </a:solidFill>
                <a:highlight>
                  <a:srgbClr val="FFFFFF"/>
                </a:highlight>
              </a:rPr>
              <a:t>Contract-first API development, using Protocol Buffers by default, allowing for language agnostic implementations.</a:t>
            </a:r>
            <a:endParaRPr sz="1800" dirty="0">
              <a:solidFill>
                <a:srgbClr val="161616"/>
              </a:solidFill>
              <a:highlight>
                <a:srgbClr val="FFFFFF"/>
              </a:highlight>
            </a:endParaRPr>
          </a:p>
          <a:p>
            <a:pPr marL="457200" lvl="0" indent="-368300" algn="l" rtl="0">
              <a:lnSpc>
                <a:spcPct val="150000"/>
              </a:lnSpc>
              <a:spcBef>
                <a:spcPts val="0"/>
              </a:spcBef>
              <a:spcAft>
                <a:spcPts val="0"/>
              </a:spcAft>
              <a:buClr>
                <a:srgbClr val="161616"/>
              </a:buClr>
              <a:buSzPts val="2200"/>
              <a:buChar char="●"/>
            </a:pPr>
            <a:r>
              <a:rPr lang="en" sz="1800" dirty="0">
                <a:solidFill>
                  <a:srgbClr val="161616"/>
                </a:solidFill>
                <a:highlight>
                  <a:srgbClr val="FFFFFF"/>
                </a:highlight>
              </a:rPr>
              <a:t>Tooling available for many languages to generate strongly-typed servers and clients.</a:t>
            </a:r>
            <a:endParaRPr sz="1800" dirty="0">
              <a:solidFill>
                <a:srgbClr val="161616"/>
              </a:solidFill>
              <a:highlight>
                <a:srgbClr val="FFFFFF"/>
              </a:highlight>
            </a:endParaRPr>
          </a:p>
          <a:p>
            <a:pPr marL="457200" lvl="0" indent="-368300" algn="l" rtl="0">
              <a:lnSpc>
                <a:spcPct val="150000"/>
              </a:lnSpc>
              <a:spcBef>
                <a:spcPts val="0"/>
              </a:spcBef>
              <a:spcAft>
                <a:spcPts val="0"/>
              </a:spcAft>
              <a:buClr>
                <a:srgbClr val="161616"/>
              </a:buClr>
              <a:buSzPts val="2200"/>
              <a:buChar char="●"/>
            </a:pPr>
            <a:r>
              <a:rPr lang="en" sz="1800" dirty="0">
                <a:solidFill>
                  <a:srgbClr val="161616"/>
                </a:solidFill>
                <a:highlight>
                  <a:srgbClr val="FFFFFF"/>
                </a:highlight>
              </a:rPr>
              <a:t>Supports client, server, and bi-directional streaming calls.</a:t>
            </a:r>
            <a:endParaRPr sz="1800" dirty="0">
              <a:solidFill>
                <a:srgbClr val="161616"/>
              </a:solidFill>
              <a:highlight>
                <a:srgbClr val="FFFFFF"/>
              </a:highlight>
            </a:endParaRPr>
          </a:p>
          <a:p>
            <a:pPr marL="457200" lvl="0" indent="-368300" algn="l" rtl="0">
              <a:lnSpc>
                <a:spcPct val="150000"/>
              </a:lnSpc>
              <a:spcBef>
                <a:spcPts val="0"/>
              </a:spcBef>
              <a:spcAft>
                <a:spcPts val="0"/>
              </a:spcAft>
              <a:buClr>
                <a:srgbClr val="161616"/>
              </a:buClr>
              <a:buSzPts val="2200"/>
              <a:buChar char="●"/>
            </a:pPr>
            <a:r>
              <a:rPr lang="en" sz="1800" dirty="0">
                <a:solidFill>
                  <a:srgbClr val="161616"/>
                </a:solidFill>
                <a:highlight>
                  <a:srgbClr val="FFFFFF"/>
                </a:highlight>
              </a:rPr>
              <a:t>Reduced network usage with Protobuf binary serialization.</a:t>
            </a:r>
            <a:endParaRPr sz="1800" b="1" dirty="0">
              <a:solidFill>
                <a:srgbClr val="151B2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5"/>
          <p:cNvPicPr preferRelativeResize="0"/>
          <p:nvPr/>
        </p:nvPicPr>
        <p:blipFill rotWithShape="1">
          <a:blip r:embed="rId3">
            <a:alphaModFix/>
          </a:blip>
          <a:srcRect/>
          <a:stretch/>
        </p:blipFill>
        <p:spPr>
          <a:xfrm>
            <a:off x="225" y="0"/>
            <a:ext cx="9143700" cy="5143500"/>
          </a:xfrm>
          <a:prstGeom prst="rect">
            <a:avLst/>
          </a:prstGeom>
          <a:noFill/>
          <a:ln>
            <a:noFill/>
          </a:ln>
        </p:spPr>
      </p:pic>
      <p:pic>
        <p:nvPicPr>
          <p:cNvPr id="90" name="Google Shape;90;p15"/>
          <p:cNvPicPr preferRelativeResize="0"/>
          <p:nvPr/>
        </p:nvPicPr>
        <p:blipFill>
          <a:blip r:embed="rId4">
            <a:alphaModFix/>
          </a:blip>
          <a:stretch>
            <a:fillRect/>
          </a:stretch>
        </p:blipFill>
        <p:spPr>
          <a:xfrm>
            <a:off x="114300" y="4689483"/>
            <a:ext cx="1518224" cy="383150"/>
          </a:xfrm>
          <a:prstGeom prst="rect">
            <a:avLst/>
          </a:prstGeom>
          <a:noFill/>
          <a:ln>
            <a:noFill/>
          </a:ln>
        </p:spPr>
      </p:pic>
      <p:sp>
        <p:nvSpPr>
          <p:cNvPr id="91" name="Google Shape;91;p15"/>
          <p:cNvSpPr txBox="1"/>
          <p:nvPr/>
        </p:nvSpPr>
        <p:spPr>
          <a:xfrm>
            <a:off x="357300" y="2202312"/>
            <a:ext cx="5353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AU" sz="3600" b="1" err="1">
                <a:solidFill>
                  <a:srgbClr val="151B22"/>
                </a:solidFill>
                <a:latin typeface="Roboto"/>
                <a:ea typeface="Roboto"/>
                <a:cs typeface="Roboto"/>
                <a:sym typeface="Roboto"/>
              </a:rPr>
              <a:t>gRPC</a:t>
            </a:r>
            <a:r>
              <a:rPr lang="en-AU" sz="3600" b="1">
                <a:solidFill>
                  <a:srgbClr val="151B22"/>
                </a:solidFill>
                <a:latin typeface="Roboto"/>
                <a:ea typeface="Roboto"/>
                <a:cs typeface="Roboto"/>
                <a:sym typeface="Roboto"/>
              </a:rPr>
              <a:t> Concepts</a:t>
            </a:r>
            <a:endParaRPr sz="3600" b="1">
              <a:solidFill>
                <a:srgbClr val="151B22"/>
              </a:solidFill>
              <a:latin typeface="Roboto"/>
              <a:ea typeface="Roboto"/>
              <a:cs typeface="Roboto"/>
              <a:sym typeface="Roboto"/>
            </a:endParaRPr>
          </a:p>
        </p:txBody>
      </p:sp>
    </p:spTree>
    <p:extLst>
      <p:ext uri="{BB962C8B-B14F-4D97-AF65-F5344CB8AC3E}">
        <p14:creationId xmlns:p14="http://schemas.microsoft.com/office/powerpoint/2010/main" val="3427257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46" name="Google Shape;146;p21"/>
          <p:cNvGrpSpPr/>
          <p:nvPr/>
        </p:nvGrpSpPr>
        <p:grpSpPr>
          <a:xfrm>
            <a:off x="114300" y="4689483"/>
            <a:ext cx="8915325" cy="383150"/>
            <a:chOff x="114300" y="4689483"/>
            <a:chExt cx="8915325" cy="383150"/>
          </a:xfrm>
        </p:grpSpPr>
        <p:pic>
          <p:nvPicPr>
            <p:cNvPr id="147" name="Google Shape;147;p21"/>
            <p:cNvPicPr preferRelativeResize="0"/>
            <p:nvPr/>
          </p:nvPicPr>
          <p:blipFill>
            <a:blip r:embed="rId3">
              <a:alphaModFix/>
            </a:blip>
            <a:stretch>
              <a:fillRect/>
            </a:stretch>
          </p:blipFill>
          <p:spPr>
            <a:xfrm>
              <a:off x="114300" y="4689483"/>
              <a:ext cx="1518224" cy="383150"/>
            </a:xfrm>
            <a:prstGeom prst="rect">
              <a:avLst/>
            </a:prstGeom>
            <a:noFill/>
            <a:ln>
              <a:noFill/>
            </a:ln>
          </p:spPr>
        </p:pic>
        <p:sp>
          <p:nvSpPr>
            <p:cNvPr id="148" name="Google Shape;148;p21"/>
            <p:cNvSpPr/>
            <p:nvPr/>
          </p:nvSpPr>
          <p:spPr>
            <a:xfrm>
              <a:off x="1760625" y="4964175"/>
              <a:ext cx="72690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 name="Google Shape;149;p21"/>
          <p:cNvPicPr preferRelativeResize="0"/>
          <p:nvPr/>
        </p:nvPicPr>
        <p:blipFill>
          <a:blip r:embed="rId4">
            <a:alphaModFix/>
          </a:blip>
          <a:stretch>
            <a:fillRect/>
          </a:stretch>
        </p:blipFill>
        <p:spPr>
          <a:xfrm>
            <a:off x="114300" y="167250"/>
            <a:ext cx="202499" cy="440248"/>
          </a:xfrm>
          <a:prstGeom prst="rect">
            <a:avLst/>
          </a:prstGeom>
          <a:noFill/>
          <a:ln>
            <a:noFill/>
          </a:ln>
        </p:spPr>
      </p:pic>
      <p:sp>
        <p:nvSpPr>
          <p:cNvPr id="150" name="Google Shape;150;p21"/>
          <p:cNvSpPr txBox="1"/>
          <p:nvPr/>
        </p:nvSpPr>
        <p:spPr>
          <a:xfrm>
            <a:off x="393000" y="141075"/>
            <a:ext cx="563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8DC63F"/>
                </a:solidFill>
                <a:latin typeface="Roboto"/>
                <a:ea typeface="Roboto"/>
                <a:cs typeface="Roboto"/>
                <a:sym typeface="Roboto"/>
              </a:rPr>
              <a:t>gRPC Concepts - Protobuf</a:t>
            </a:r>
            <a:endParaRPr sz="2000" b="1">
              <a:solidFill>
                <a:srgbClr val="8DC63F"/>
              </a:solidFill>
              <a:latin typeface="Roboto"/>
              <a:ea typeface="Roboto"/>
              <a:cs typeface="Roboto"/>
              <a:sym typeface="Roboto"/>
            </a:endParaRPr>
          </a:p>
        </p:txBody>
      </p:sp>
      <p:pic>
        <p:nvPicPr>
          <p:cNvPr id="151" name="Google Shape;151;p21"/>
          <p:cNvPicPr preferRelativeResize="0"/>
          <p:nvPr/>
        </p:nvPicPr>
        <p:blipFill>
          <a:blip r:embed="rId5">
            <a:alphaModFix/>
          </a:blip>
          <a:stretch>
            <a:fillRect/>
          </a:stretch>
        </p:blipFill>
        <p:spPr>
          <a:xfrm>
            <a:off x="1561400" y="696250"/>
            <a:ext cx="5781552" cy="375100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679</TotalTime>
  <Words>1147</Words>
  <Application>Microsoft Office PowerPoint</Application>
  <PresentationFormat>On-screen Show (16:9)</PresentationFormat>
  <Paragraphs>120</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-apple-system</vt:lpstr>
      <vt:lpstr>Roboto Black</vt:lpstr>
      <vt:lpstr>Roboto Medium</vt:lpstr>
      <vt:lpstr>Arial</vt:lpstr>
      <vt:lpstr>sohne</vt:lpstr>
      <vt:lpstr>Roboto</vt:lpstr>
      <vt:lpstr>Roboto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Vinh Ngo</cp:lastModifiedBy>
  <cp:revision>1</cp:revision>
  <dcterms:modified xsi:type="dcterms:W3CDTF">2024-11-01T01:55:22Z</dcterms:modified>
</cp:coreProperties>
</file>